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5951" r:id="rId1"/>
  </p:sldMasterIdLst>
  <p:notesMasterIdLst>
    <p:notesMasterId r:id="rId16"/>
  </p:notesMasterIdLst>
  <p:handoutMasterIdLst>
    <p:handoutMasterId r:id="rId17"/>
  </p:handoutMasterIdLst>
  <p:sldIdLst>
    <p:sldId id="1968" r:id="rId2"/>
    <p:sldId id="1982" r:id="rId3"/>
    <p:sldId id="1978" r:id="rId4"/>
    <p:sldId id="1969" r:id="rId5"/>
    <p:sldId id="1970" r:id="rId6"/>
    <p:sldId id="1971" r:id="rId7"/>
    <p:sldId id="1972" r:id="rId8"/>
    <p:sldId id="1974" r:id="rId9"/>
    <p:sldId id="1975" r:id="rId10"/>
    <p:sldId id="1976" r:id="rId11"/>
    <p:sldId id="1979" r:id="rId12"/>
    <p:sldId id="1977" r:id="rId13"/>
    <p:sldId id="1980" r:id="rId14"/>
    <p:sldId id="1981" r:id="rId15"/>
  </p:sldIdLst>
  <p:sldSz cx="9144000" cy="6858000" type="screen4x3"/>
  <p:notesSz cx="6808788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CC"/>
    <a:srgbClr val="FFFF99"/>
    <a:srgbClr val="000000"/>
    <a:srgbClr val="FF3399"/>
    <a:srgbClr val="FFFFCC"/>
    <a:srgbClr val="008000"/>
    <a:srgbClr val="CC6600"/>
    <a:srgbClr val="FF99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ลักษณะ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9283" autoAdjust="0"/>
  </p:normalViewPr>
  <p:slideViewPr>
    <p:cSldViewPr>
      <p:cViewPr varScale="1">
        <p:scale>
          <a:sx n="74" d="100"/>
          <a:sy n="74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50" y="-90"/>
      </p:cViewPr>
      <p:guideLst>
        <p:guide orient="horz" pos="3132"/>
        <p:guide pos="2145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58438" y="493556"/>
            <a:ext cx="5463214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en-US"/>
              <a:t>โครงการพัฒนาและเสริมสร้างความเข้มแข็งด้านการควบคุมภายใน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001" y="0"/>
            <a:ext cx="294978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3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37810" y="9141081"/>
            <a:ext cx="5103020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b" anchorCtr="0" compatLnSpc="1">
            <a:prstTxWarp prst="textNoShape">
              <a:avLst/>
            </a:prstTxWarp>
          </a:bodyPr>
          <a:lstStyle>
            <a:lvl1pPr>
              <a:defRPr sz="16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en-US"/>
              <a:t>สำนักกำกับและพัฒนาการตรวจสอบภาครัฐ  กรมบัญชีกลาง</a:t>
            </a:r>
          </a:p>
        </p:txBody>
      </p:sp>
      <p:sp>
        <p:nvSpPr>
          <p:cNvPr id="73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001" y="9141081"/>
            <a:ext cx="2538816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cs typeface="Angsana New" pitchFamily="18" charset="-34"/>
              </a:defRPr>
            </a:lvl1pPr>
          </a:lstStyle>
          <a:p>
            <a:pPr>
              <a:defRPr/>
            </a:pPr>
            <a:fld id="{9D68DC84-91B4-4F25-A725-8C0A0E21487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3153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78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en-US"/>
              <a:t>โครงการพัฒนาและเสริมสร้างความเข้มแข็งด้านการควบคุมภายใน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001" y="0"/>
            <a:ext cx="294978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7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2892"/>
            <a:ext cx="4993534" cy="447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  <a:endParaRPr lang="en-US" noProof="0" smtClean="0"/>
          </a:p>
          <a:p>
            <a:pPr lvl="1"/>
            <a:r>
              <a:rPr lang="th-TH" noProof="0" smtClean="0"/>
              <a:t>ระดับที่สอง</a:t>
            </a:r>
            <a:endParaRPr lang="en-US" noProof="0" smtClean="0"/>
          </a:p>
          <a:p>
            <a:pPr lvl="2"/>
            <a:r>
              <a:rPr lang="th-TH" noProof="0" smtClean="0"/>
              <a:t>ระดับที่สาม</a:t>
            </a:r>
            <a:endParaRPr lang="en-US" noProof="0" smtClean="0"/>
          </a:p>
          <a:p>
            <a:pPr lvl="3"/>
            <a:r>
              <a:rPr lang="th-TH" noProof="0" smtClean="0"/>
              <a:t>ระดับที่สี่</a:t>
            </a:r>
            <a:endParaRPr lang="en-US" noProof="0" smtClean="0"/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567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784"/>
            <a:ext cx="294978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en-US"/>
              <a:t>สำนักกำกับและพัฒนาการตรวจสอบภาครัฐ  กรมบัญชีกลาง</a:t>
            </a:r>
          </a:p>
        </p:txBody>
      </p:sp>
      <p:sp>
        <p:nvSpPr>
          <p:cNvPr id="567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001" y="9445784"/>
            <a:ext cx="294978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3" tIns="45702" rIns="91403" bIns="457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ngsana New" pitchFamily="18" charset="-34"/>
              </a:defRPr>
            </a:lvl1pPr>
          </a:lstStyle>
          <a:p>
            <a:pPr>
              <a:defRPr/>
            </a:pPr>
            <a:fld id="{C16B4EFE-C751-4D5C-9981-820DAFDF90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732615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ชื่อเรื่อง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วงรี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ตัวยึดวันที่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เนื้อหา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6" name="ตัวยึดท้ายกระดา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2" name="ตัวยึดเนื้อหา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4" name="ตัวยึดเนื้อหา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ตัวยึดเนื้อหา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1" name="ชื่อเรื่อง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20000"/>
              <a:lumOff val="80000"/>
            </a:schemeClr>
          </a:fgClr>
          <a:bgClr>
            <a:schemeClr val="accent6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th-TH" smtClean="0"/>
              <a:t>วันพฤหัสบดีที่ 24 มกราคม พ.ศ. 2551</a:t>
            </a:r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918A41-0582-4D15-8122-4A17DE3B1534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95952" r:id="rId1"/>
    <p:sldLayoutId id="2147495953" r:id="rId2"/>
    <p:sldLayoutId id="2147495954" r:id="rId3"/>
    <p:sldLayoutId id="2147495955" r:id="rId4"/>
    <p:sldLayoutId id="2147495956" r:id="rId5"/>
    <p:sldLayoutId id="2147495957" r:id="rId6"/>
    <p:sldLayoutId id="2147495958" r:id="rId7"/>
    <p:sldLayoutId id="2147495959" r:id="rId8"/>
    <p:sldLayoutId id="2147495960" r:id="rId9"/>
    <p:sldLayoutId id="2147495961" r:id="rId10"/>
    <p:sldLayoutId id="2147495962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475656" y="1628800"/>
            <a:ext cx="712879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66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               หมวด ๘</a:t>
            </a:r>
          </a:p>
          <a:p>
            <a:pPr>
              <a:defRPr/>
            </a:pPr>
            <a:r>
              <a:rPr lang="th-TH" sz="66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การ</a:t>
            </a:r>
            <a:r>
              <a:rPr lang="th-TH" sz="6600" b="1" dirty="0">
                <a:ln w="11430"/>
                <a:solidFill>
                  <a:schemeClr val="bg1"/>
                </a:solidFill>
                <a:latin typeface="Arial Black" pitchFamily="34" charset="0"/>
              </a:rPr>
              <a:t>นำเงินส่ง</a:t>
            </a:r>
            <a:r>
              <a:rPr lang="th-TH" sz="66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คลังและฝากคลัง</a:t>
            </a:r>
            <a:endParaRPr lang="th-TH" sz="6600" b="1" dirty="0">
              <a:ln w="11430"/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มุมมน 4"/>
          <p:cNvSpPr/>
          <p:nvPr/>
        </p:nvSpPr>
        <p:spPr>
          <a:xfrm>
            <a:off x="323528" y="620688"/>
            <a:ext cx="8358214" cy="57606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้หน่วยงานผู้เบิกที่เป็นส่วนราชการมีหน้าที่ให้คำชี้แจงและอำนวยความสะดวกแก่เจ้าหน้าที่ของสำนักงานตรวจเงินแผ่นดินในการตรวจสอบรายงานการเงินและหลักฐานการจ่ายกรณีที่ได้รับการทักท้วง จากสำนักงานการตรวจเงินแผ่นดิน ถ้าหน่วยงานผู้เบิกไม่เห็นด้วยกับข้อทักท้วงให้ชี้แจงเหตุผลและรายงานให้กระทรวง ทบวง กรม เจ้าของงบประมาณ แล้วแต่กรณี ทราบภายในสิบวันนับแต่วันที่ได้รับแจ้งข้อทักท้วงจากสำนักงานการตรวจเงินแผ่นดิน หากเจ้าของงบประมาณดังกล่าวเห็นคำชี้แจ้งนั้นมีเหตุผลสมควร  ให้พิจารณาดำเนินการขอให้กระทรวงการคลังวินิจฉัยภายในสิบวันนับแต่วันที่ได้รับแจ้งจากหน่วยงานผู้เบิก ภายในสามสิบวันนับแต่วันที่ได้รับคำขอจากเจ้าของงบประมาณ เมื่อกระทรวงการคลังได้วินิจฉัยคำชี้แจงเป็นประการใดแล้ว ให้แจ้งให้กระทรวง ทบวง กรม เจ้าของงบประมาณ และสำนักงานการตรวจเงินแผ่นดินทราบ ในกรณีที่เจ้าของงบประมาณดังกล่าวจะต้องปฏิบัติตามคำวินิจฉัยของกระทรวงการคลัง ให้ปฏิบัติให้เสร็จพร้อมทั้งแจ้งสำนักงานตรวจการตรวจเงินแผ่นดินทราบภายในสิบวันนับแต่วันที่ได้รับทราบผลการวินิจฉัย</a:t>
            </a:r>
          </a:p>
        </p:txBody>
      </p:sp>
      <p:sp>
        <p:nvSpPr>
          <p:cNvPr id="7" name="ข้าวหลามตัด 6"/>
          <p:cNvSpPr/>
          <p:nvPr/>
        </p:nvSpPr>
        <p:spPr>
          <a:xfrm>
            <a:off x="0" y="0"/>
            <a:ext cx="121441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มุมมน 4"/>
          <p:cNvSpPr/>
          <p:nvPr/>
        </p:nvSpPr>
        <p:spPr>
          <a:xfrm>
            <a:off x="357158" y="285728"/>
            <a:ext cx="8358214" cy="300039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	ภายในสามสิบวันนับแต่วันที่ได้รับคำขอจากเจ้าของงบประมาณ        เมื่อกระทรวงการคลังได้วินิจฉัยคำชี้แจงเป็นประการใดแล้ว ให้แจ้งให้กระทรวง ทบวง กรม เจ้าของงบประมาณ และสำนักงานการตรวจเงินแผ่นดินทราบ ในกรณีที่เจ้าของงบประมาณดังกล่าวจะต้องปฏิบัติตามคำวินิจฉัยของกระทรวงการคลัง ให้ปฏิบัติให้เสร็จพร้อมทั้งแจ้งสำนักงานตรวจการตรวจเงินแผ่นดินทราบภายในสิบวันนับแต่วันที่ได้รับทราบผลการวินิจฉ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714348" y="332656"/>
            <a:ext cx="8072462" cy="214314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 เมื่อปรากฏว่าส่วนราชการแห่งใดปฏิบัติเกี่ยวกับการเบิกเงินจากคลัง     การรับเงิน การจ่ายเงิน การเก็บรักษาเงิน และการนำเงินส่งคลังไม่ถูกต้องตามระเบียบ ให้หัวหน้าส่วนราชการระดับกรม หรือผู้ว่าราชการจังหวัด แล้วแต่กรณี พิจารณาสั่งการให้ปฏิบัติให้ถูกต้องโดยด่วน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179512" y="40797"/>
            <a:ext cx="1249216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๑๑๐</a:t>
            </a:r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57233" y="2786058"/>
            <a:ext cx="8429652" cy="352326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หากปรากฏว่าเงินในความรับผิดชอบของส่วนราชการแห่งใดขาดบัญชี หรือสูญหาย เสียหายเพราะการทุจริต หรือมีพฤติการณ์ที่ส่อไปในทางไม่สุจริตหรือเพราะเหตุหนึ่งเหตุใดซึ่งมิใช่กรณีปกติ ให้หัวหน้าส่วนราชการระดับกรมหรือผู้ว่าราชการจังหวัด แล้วแต่กรณี รีบรายงานพฤติการณ์ให้กระทรวงเจ้าสังกัดทราบโดยด่วน และดำเนินการสอบสวนหาตัวผู้รับผิดตามหลักเกณฑ์ที่กำหนดไว้ในระเบียบสำนักนายกรัฐมนตรีว่าด้วยหลักเกณฑ์การปฏิบัติเกี่ยวกับความรับผิดทางละเมิดของเจ้าหน้าที่ในกรณีที่เห็นว่าเป็นความผิดอาญาแผ่นดินให้ฟ้องร้องดำเนินคดีแก่ผู้กระทำผิดด้วย</a:t>
            </a:r>
          </a:p>
        </p:txBody>
      </p:sp>
      <p:sp>
        <p:nvSpPr>
          <p:cNvPr id="6" name="ข้าวหลามตัด 5"/>
          <p:cNvSpPr/>
          <p:nvPr/>
        </p:nvSpPr>
        <p:spPr>
          <a:xfrm>
            <a:off x="-40282" y="2326813"/>
            <a:ext cx="118325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๑๑๑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714348" y="332656"/>
            <a:ext cx="8072462" cy="214314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 เมื่อปรากฏว่าส่วนราชการแห่งใดปฏิบัติเกี่ยวกับการเบิกเงินจากคลัง     การรับเงิน การจ่ายเงิน การเก็บรักษาเงิน และการนำเงินส่งคลังไม่ถูกต้องตามระเบียบ ให้หัวหน้าส่วนราชการระดับกรม หรือผู้ว่าราชการจังหวัด แล้วแต่กรณี พิจารณาสั่งการให้ปฏิบัติให้ถูกต้องโดยด่วน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179512" y="40797"/>
            <a:ext cx="1249216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๑๑๐</a:t>
            </a:r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57233" y="2786058"/>
            <a:ext cx="8429652" cy="352326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หากปรากฏว่าเงินในความรับผิดชอบของส่วนราชการแห่งใดขาดบัญชี หรือสูญหาย เสียหายเพราะการทุจริต หรือมีพฤติการณ์ที่ส่อไปในทางไม่สุจริตหรือเพราะเหตุหนึ่งเหตุใดซึ่งมิใช่กรณีปกติ ให้หัวหน้าส่วนราชการระดับกรมหรือผู้ว่าราชการจังหวัด แล้วแต่กรณี รีบรายงานพฤติการณ์ให้กระทรวงเจ้าสังกัดทราบโดยด่วน และดำเนินการสอบสวนหาตัวผู้รับผิดตามหลักเกณฑ์ที่กำหนดไว้ในระเบียบสำนักนายกรัฐมนตรีว่าด้วยหลักเกณฑ์การปฏิบัติเกี่ยวกับความรับผิดทางละเมิดของเจ้าหน้าที่ในกรณีที่เห็นว่าเป็นความผิดอาญาแผ่นดินให้ฟ้องร้องดำเนินคดีแก่ผู้กระทำผิดด้วย</a:t>
            </a:r>
          </a:p>
        </p:txBody>
      </p:sp>
      <p:sp>
        <p:nvSpPr>
          <p:cNvPr id="6" name="ข้าวหลามตัด 5"/>
          <p:cNvSpPr/>
          <p:nvPr/>
        </p:nvSpPr>
        <p:spPr>
          <a:xfrm>
            <a:off x="-40282" y="2326813"/>
            <a:ext cx="118325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๑๑๑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1907704" y="980728"/>
            <a:ext cx="5429288" cy="214314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ประกาศ ณ วันที่ ๑๙ เมษายน พ.ศ. ๒๕๖๒</a:t>
            </a:r>
          </a:p>
          <a:p>
            <a:pPr algn="ctr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อภิศักดิ์ ตันตัว</a:t>
            </a:r>
            <a:r>
              <a:rPr lang="th-TH" sz="28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รวงศ์</a:t>
            </a:r>
            <a:endParaRPr lang="th-TH" sz="2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รัฐมนตรีว่าการกระทรวงการคลัง</a:t>
            </a:r>
          </a:p>
          <a:p>
            <a:pPr algn="thaiDist"/>
            <a:endParaRPr lang="th-TH" sz="2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0" y="785794"/>
            <a:ext cx="8916094" cy="5367478"/>
            <a:chOff x="71438" y="1373890"/>
            <a:chExt cx="8916094" cy="5367478"/>
          </a:xfrm>
        </p:grpSpPr>
        <p:sp>
          <p:nvSpPr>
            <p:cNvPr id="3" name="AutoShape 2"/>
            <p:cNvSpPr>
              <a:spLocks noChangeArrowheads="1"/>
            </p:cNvSpPr>
            <p:nvPr/>
          </p:nvSpPr>
          <p:spPr bwMode="auto">
            <a:xfrm>
              <a:off x="251520" y="1373890"/>
              <a:ext cx="8736012" cy="1584323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  <a:effectLst>
              <a:outerShdw blurRad="95000" rotWithShape="0">
                <a:srgbClr val="000000">
                  <a:alpha val="50000"/>
                </a:srgbClr>
              </a:outerShdw>
              <a:reflection blurRad="6350" stA="50000" endA="300" endPos="55000" dir="5400000" sy="-100000" algn="bl" rotWithShape="0"/>
              <a:softEdge rad="1270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buFont typeface="Arial" pitchFamily="34" charset="0"/>
                <a:buChar char="•"/>
                <a:defRPr/>
              </a:pPr>
              <a:endParaRPr lang="en-US" sz="3200" dirty="0">
                <a:latin typeface="JasmineUPC" pitchFamily="18" charset="-34"/>
                <a:cs typeface="JasmineUPC" pitchFamily="18" charset="-34"/>
              </a:endParaRPr>
            </a:p>
          </p:txBody>
        </p:sp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314226" y="1775158"/>
              <a:ext cx="8610600" cy="1311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algn="l">
                <a:lnSpc>
                  <a:spcPct val="110000"/>
                </a:lnSpc>
                <a:buClr>
                  <a:schemeClr val="bg1"/>
                </a:buClr>
                <a:defRPr/>
              </a:pPr>
              <a:r>
                <a:rPr lang="th-TH" sz="3200" b="1" dirty="0" smtClean="0">
                  <a:solidFill>
                    <a:schemeClr val="bg1"/>
                  </a:solidFill>
                  <a:latin typeface="Arial Black" pitchFamily="34" charset="0"/>
                  <a:cs typeface="JasmineUPC" pitchFamily="18" charset="-34"/>
                </a:rPr>
                <a:t>        </a:t>
              </a:r>
              <a:r>
                <a:rPr lang="th-TH" sz="3600" b="1" dirty="0" smtClean="0">
                  <a:solidFill>
                    <a:schemeClr val="bg1"/>
                  </a:solidFill>
                  <a:latin typeface="Arial Black" pitchFamily="34" charset="0"/>
                  <a:cs typeface="JasmineUPC" pitchFamily="18" charset="-34"/>
                </a:rPr>
                <a:t>การนำเงินส่งคลังและฝากคลังของส่วนราชการ</a:t>
              </a:r>
              <a:endParaRPr lang="th-TH" sz="3600" b="1" dirty="0">
                <a:solidFill>
                  <a:schemeClr val="bg1"/>
                </a:solidFill>
                <a:latin typeface="Arial Black" pitchFamily="34" charset="0"/>
                <a:cs typeface="JasmineUPC" pitchFamily="18" charset="-34"/>
              </a:endParaRPr>
            </a:p>
          </p:txBody>
        </p:sp>
        <p:sp>
          <p:nvSpPr>
            <p:cNvPr id="5" name="สี่เหลี่ยมมุมมน 4"/>
            <p:cNvSpPr/>
            <p:nvPr/>
          </p:nvSpPr>
          <p:spPr>
            <a:xfrm>
              <a:off x="642910" y="3286124"/>
              <a:ext cx="8072462" cy="1500198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thaiDist"/>
              <a:r>
                <a:rPr lang="th-TH" sz="2800" b="1" dirty="0" smtClean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    เงินที่เบิกคลัง ถ้าไม่ได้จ่ายหรือจ่ายไม่หมด ให้ส่วนราชการผู้เบิกนำส่งคืนคลังภายในสิบห้าวันทำการนับแต่วันรับเงินจากคลัง</a:t>
              </a:r>
            </a:p>
          </p:txBody>
        </p:sp>
        <p:sp>
          <p:nvSpPr>
            <p:cNvPr id="6" name="ข้าวหลามตัด 5"/>
            <p:cNvSpPr/>
            <p:nvPr/>
          </p:nvSpPr>
          <p:spPr>
            <a:xfrm>
              <a:off x="71438" y="3071810"/>
              <a:ext cx="1071538" cy="918489"/>
            </a:xfrm>
            <a:prstGeom prst="diamond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h-TH" dirty="0" smtClean="0"/>
                <a:t>ข้อ๙๙</a:t>
              </a:r>
              <a:endParaRPr lang="th-TH" dirty="0"/>
            </a:p>
          </p:txBody>
        </p:sp>
        <p:sp>
          <p:nvSpPr>
            <p:cNvPr id="7" name="สี่เหลี่ยมมุมมน 6"/>
            <p:cNvSpPr/>
            <p:nvPr/>
          </p:nvSpPr>
          <p:spPr>
            <a:xfrm>
              <a:off x="714348" y="5000612"/>
              <a:ext cx="8072462" cy="1740756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thaiDist"/>
              <a:r>
                <a:rPr lang="th-TH" b="1" dirty="0" smtClean="0">
                  <a:solidFill>
                    <a:srgbClr val="0932FD"/>
                  </a:solidFill>
                  <a:latin typeface="JasmineUPC" pitchFamily="18" charset="-34"/>
                  <a:cs typeface="JasmineUPC" pitchFamily="18" charset="-34"/>
                </a:rPr>
                <a:t>  </a:t>
              </a:r>
              <a:r>
                <a:rPr lang="th-TH" b="1" dirty="0" smtClean="0">
                  <a:solidFill>
                    <a:schemeClr val="bg1"/>
                  </a:solidFill>
                  <a:latin typeface="JasmineUPC" pitchFamily="18" charset="-34"/>
                  <a:cs typeface="JasmineUPC" pitchFamily="18" charset="-34"/>
                </a:rPr>
                <a:t>  </a:t>
              </a:r>
              <a:r>
                <a:rPr lang="th-TH" sz="2800" b="1" dirty="0" smtClean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ในกรณีที่ส่วนราชการมีการรับคืนเงินที่ได้จ่ายไปแล้วเป็นเงินสดหรือเช็ค       ให้นำส่งคลังภายในสิบห้าวันทำการนับแต่วันที่ได้รับคืน ยกเว้นกรณีมีการรับคืนเงินที่ได้จ่ายไปแล้วด้วยระบบอิเล็กทรอนิกส์ (</a:t>
              </a:r>
              <a:r>
                <a:rPr lang="en-US" sz="2800" b="1" dirty="0" smtClean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e-payment</a:t>
              </a:r>
              <a:r>
                <a:rPr lang="th-TH" sz="2800" b="1" dirty="0" smtClean="0">
                  <a:solidFill>
                    <a:schemeClr val="bg1"/>
                  </a:solidFill>
                  <a:latin typeface="TH SarabunPSK" pitchFamily="34" charset="-34"/>
                  <a:cs typeface="TH SarabunPSK" pitchFamily="34" charset="-34"/>
                </a:rPr>
                <a:t>)ให้นำส่งคืนคลังตามระยะเวลาที่กระทรวงการคลังกำหนด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2221" y="1544325"/>
              <a:ext cx="1285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>
                  <a:solidFill>
                    <a:schemeClr val="bg1"/>
                  </a:solidFill>
                </a:rPr>
                <a:t>ส่วนที่ ๑</a:t>
              </a:r>
              <a:endParaRPr lang="th-TH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มุมมน 9"/>
          <p:cNvSpPr/>
          <p:nvPr/>
        </p:nvSpPr>
        <p:spPr>
          <a:xfrm>
            <a:off x="642910" y="1071546"/>
            <a:ext cx="8072462" cy="150019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การนำเงินส่งคืนคลังตามวรรคหนึ่งและวรรคสอง ให้นำส่งผ่านระบบอิเล็กทรอนิกส์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 ตามหลักเกณฑ์ที่กระทรวงการคลังกำหนด</a:t>
            </a: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642910" y="3000372"/>
            <a:ext cx="8072462" cy="174075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rgbClr val="0932FD"/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 smtClean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การนำเงินส่งคลัง ถ้านำส่งก่อนสิ้นปี๑งบประมาณหรือก่อนสิ้นระยะเวลาเบิกเงินที่กันไว้เบิกเหลื่อมปี ให้ส่วนราชการนำส่งเป็นเงินเบิกเกินส่งคืน แต่ถ้านำส่งภายหลังกำหนดดังกล่าวให้นำส่งเป็นรายได้แผ่นดินประเภทเงินเหลือจ่ายปีเก่าส่งคืน</a:t>
            </a:r>
          </a:p>
        </p:txBody>
      </p:sp>
      <p:sp>
        <p:nvSpPr>
          <p:cNvPr id="13" name="ข้าวหลามตัด 12"/>
          <p:cNvSpPr/>
          <p:nvPr/>
        </p:nvSpPr>
        <p:spPr>
          <a:xfrm>
            <a:off x="-214346" y="2643182"/>
            <a:ext cx="1221283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๑๐๐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มุมมน 12"/>
          <p:cNvSpPr/>
          <p:nvPr/>
        </p:nvSpPr>
        <p:spPr>
          <a:xfrm>
            <a:off x="357158" y="214290"/>
            <a:ext cx="8501121" cy="1232409"/>
          </a:xfrm>
          <a:prstGeom prst="round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เงินทั้งปวงที่อยู่ในความรับผิดชอบของส่วนราชการให้นำส่งหรือนำฝากคลังภายในกำหนดเวลา ดังต่อไปนี้</a:t>
            </a:r>
          </a:p>
        </p:txBody>
      </p:sp>
      <p:sp>
        <p:nvSpPr>
          <p:cNvPr id="18" name="สี่เหลี่ยมมุมมน 17"/>
          <p:cNvSpPr/>
          <p:nvPr/>
        </p:nvSpPr>
        <p:spPr>
          <a:xfrm>
            <a:off x="0" y="1714488"/>
            <a:ext cx="8928992" cy="4811426"/>
          </a:xfrm>
          <a:prstGeom prst="round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>
              <a:lnSpc>
                <a:spcPct val="90000"/>
              </a:lnSpc>
            </a:pPr>
            <a:r>
              <a:rPr lang="th-TH" dirty="0" smtClean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(๑) เช็ค หรือเอกสารแทนตัวเงินอื่น ให้นำส่งหรือนำฝากในวันที่ได้รับหรืออย่างช้าภายในวันทำการถัดไป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(๒) เงินรายได้แผ่นดินที่ได้รับเป็นเงินสด ให้นำส่งอย่างน้อยเดือนละหนึ่งครั้ง แต่ถ้าส่วนราชการใดมีเงินรายได้แผ่นดินเก็บรักษาในวันใดเกินหนึ่งหมื่นบาท ก็ให้นำเงินส่งโดยด่วนแต่อย่างช้าต้องไม่เกินสามวันทำการถัดไป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(๓) เงินรายได้แผ่นดินที่รับด้วยระบบอิเล็กทรอนิกส์ 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ให้นำส่งภายในระยะเวลาที่กระทรวงการคลังกำหนด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(๔) เงินเบิกเกินส่งคืน หรือเงินเหลือจ่ายปีเก่าส่งคืน ให้นำส่งภายในสิบห้าวันทำการนับแต่วันรับเงินจากคลังหรือนับแต่วันที่ได้รับคืน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(๕) เงินนอกงบประมาณที่รับเป็นเงินสด ให้นำฝากคลังอย่างน้อยเดือนละหนึ่งครั้ง แต่สำหรับเงินที่เบิกจากคลังเพื่อรอการจ่าย ให้นำฝากคลังภายในสิบห้าวันทำการนับแต่วันรับเงินจากคลัง</a:t>
            </a:r>
          </a:p>
        </p:txBody>
      </p:sp>
      <p:sp>
        <p:nvSpPr>
          <p:cNvPr id="5" name="ข้าวหลามตัด 4"/>
          <p:cNvSpPr/>
          <p:nvPr/>
        </p:nvSpPr>
        <p:spPr>
          <a:xfrm>
            <a:off x="0" y="0"/>
            <a:ext cx="121441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๑๐๑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916391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18231" y="258641"/>
            <a:ext cx="6264696" cy="634020"/>
          </a:xfrm>
          <a:prstGeom prst="rect">
            <a:avLst/>
          </a:prstGeom>
          <a:ln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chemeClr val="bg1"/>
              </a:buClr>
              <a:defRPr/>
            </a:pPr>
            <a:r>
              <a:rPr lang="th-TH" sz="3200" b="1" dirty="0" smtClean="0">
                <a:solidFill>
                  <a:schemeClr val="bg1"/>
                </a:solidFill>
                <a:latin typeface="Arial Black" pitchFamily="34" charset="0"/>
                <a:cs typeface="JasmineUPC" pitchFamily="18" charset="-34"/>
              </a:rPr>
              <a:t>         วิธีการนำเงินส่งคลังและฝากคลัง</a:t>
            </a:r>
            <a:endParaRPr lang="th-TH" sz="3600" b="1" dirty="0">
              <a:solidFill>
                <a:schemeClr val="bg1"/>
              </a:solidFill>
              <a:latin typeface="Arial Black" pitchFamily="34" charset="0"/>
              <a:cs typeface="Jasmine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800" y="35716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>ส่วนที่ ๒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785786" y="1130097"/>
            <a:ext cx="7818662" cy="1214446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h-TH" sz="2800" b="1" dirty="0" smtClean="0">
                <a:solidFill>
                  <a:srgbClr val="0932FD"/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ให้หัวหน้าหน่วยงานของรัฐหรือผู้ที่ได้รับมอบหมายเป็นผู้นำเงินส่งคลัง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177915" y="818831"/>
            <a:ext cx="1215742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๑๐๒</a:t>
            </a:r>
            <a:endParaRPr lang="th-TH" dirty="0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714348" y="2505712"/>
            <a:ext cx="8072462" cy="402394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วิธีการนำเงินส่งคลังหรือฝากคลัง ให้หน่วยงานผู้เบิกในส่วนกลาง หรือในส่วนภูมิภาค นำส่งหรือนำฝากเงินผ่านระบบอิเล็กทรอนิกส์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ตามหลักเกณฑ์วิธีปฏิบัติที่กระทรวงการคลังกำหนด เพื่อเข้าบัญชีเงินฝากธนาคารของกรมบัญชีกลาง หรือของสำนักงานคลังจังหวัดแล้วแต่กรณี</a:t>
            </a:r>
          </a:p>
          <a:p>
            <a:pPr algn="thaiDist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กรณีที่เป็นเงินสด หรือเช็ค หรือเอกสารแทนตัวเงินอื่น ให้จัดทำใบนำฝากเงิน พร้อมทั้งนำเงินสด หรือเช็ค หรือเอกสารแทนตัวเงิน ฝากเข้าบัญชีเงินฝากธนาคารของกรมบัญชีกลาง หรือของสำนักงานคลังจังหวัด แล้วแต่กรณี โดยปฏิบัติตามวิธีการที่กระทรวงการคลังกำหนด                  </a:t>
            </a:r>
          </a:p>
          <a:p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endParaRPr lang="th-TH" sz="2800" b="1" dirty="0" smtClean="0">
              <a:solidFill>
                <a:srgbClr val="0932FD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ข้าวหลามตัด 9"/>
          <p:cNvSpPr/>
          <p:nvPr/>
        </p:nvSpPr>
        <p:spPr>
          <a:xfrm>
            <a:off x="128860" y="2214554"/>
            <a:ext cx="129986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๑๐๓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585234" y="1873529"/>
            <a:ext cx="8072462" cy="121444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rgbClr val="0932FD"/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หน่วยงานผู้เบิกที่ใช้วิธีการเชื่อมโยงข้อมูลเข้าระบบหรือวิธีการอื่น ให้ถือปฏิบัติตามที่กระทรวงการคลังกำหนด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20912" y="1170512"/>
            <a:ext cx="133637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๑๐๔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11760" y="44543"/>
            <a:ext cx="39353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               หมวด ๙</a:t>
            </a:r>
          </a:p>
          <a:p>
            <a:pPr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การกันเงินไว้เบิกเหลื่อมปี</a:t>
            </a:r>
            <a:endParaRPr lang="th-TH" sz="4000" b="1" dirty="0">
              <a:ln w="11430"/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642910" y="1500174"/>
            <a:ext cx="8072462" cy="285752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งานของรัฐใดได้ก่อหนี้ผูกพันไว้ก่อนสิ้นปีงบประมาณและมีวงเงินตั้งแต่หนึ่งแสนบาทขึ้นไปหรือตามที่กระทรวงการคลังกำหนด กรณีที่ไม่สามารถเบิกเงินไปชำระหนี้ได้ทันสิ้นปีงบประมาณให้ขอกันเงินไว้เบิกเหลื่อมปีต่อไปได้อีกไม่เกินหกเดือนของปีงบประมาณถัดไป เว้นแต่มีความจำเป็นต้องขอเบิกเงินคลังภายหลังเวลาดังกล่าว ให้ขอทำความตกลงกับกระทรวงการคลังเพื่อขอขยายเวลาออกไปได้อีกไม่เกินหกเดือน</a:t>
            </a: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707871" y="4797152"/>
            <a:ext cx="8072462" cy="171456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การขอกันเงินไว้เบิกเหลื่อมปี หน่วยงานของรัฐต้องดำเนินการก่อนสิ้นปีงบประมาณโดยปฏิบัติตามวิธีการที่กระทรวงการคลังกำหนด</a:t>
            </a:r>
          </a:p>
        </p:txBody>
      </p:sp>
      <p:sp>
        <p:nvSpPr>
          <p:cNvPr id="7" name="ข้าวหลามตัด 6"/>
          <p:cNvSpPr/>
          <p:nvPr/>
        </p:nvSpPr>
        <p:spPr>
          <a:xfrm>
            <a:off x="80120" y="1124744"/>
            <a:ext cx="1277169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๑๐๕</a:t>
            </a:r>
            <a:endParaRPr lang="th-TH" dirty="0"/>
          </a:p>
        </p:txBody>
      </p:sp>
      <p:sp>
        <p:nvSpPr>
          <p:cNvPr id="8" name="ข้าวหลามตัด 7"/>
          <p:cNvSpPr/>
          <p:nvPr/>
        </p:nvSpPr>
        <p:spPr>
          <a:xfrm>
            <a:off x="156540" y="4337907"/>
            <a:ext cx="127218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๑๐๖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83768" y="406447"/>
            <a:ext cx="37193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               หมวด ๑๐</a:t>
            </a:r>
          </a:p>
          <a:p>
            <a:pPr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          หน่วยงานย่อย</a:t>
            </a:r>
            <a:endParaRPr lang="th-TH" sz="4000" b="1" dirty="0">
              <a:ln w="11430"/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642910" y="1928802"/>
            <a:ext cx="8072462" cy="186023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การเบิกเงิน การรับเงิน การจ่ายเงิน การเก็บรักษาเงิน และการนำเงินส่งคลังให้เป็นไปตามหลักเกณฑ์วิธีปฏิบัติที่กระทรวงการคลังกำหนด</a:t>
            </a:r>
          </a:p>
        </p:txBody>
      </p:sp>
      <p:sp>
        <p:nvSpPr>
          <p:cNvPr id="7" name="ข้าวหลามตัด 6"/>
          <p:cNvSpPr/>
          <p:nvPr/>
        </p:nvSpPr>
        <p:spPr>
          <a:xfrm>
            <a:off x="121106" y="1469556"/>
            <a:ext cx="1379060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๑๐๗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34191" y="285728"/>
            <a:ext cx="6089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หมวด ๑๑</a:t>
            </a:r>
          </a:p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การควบคุมและตรวจสอบของหน่วยงาน</a:t>
            </a:r>
          </a:p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bg1"/>
                </a:solidFill>
                <a:latin typeface="Arial Black" pitchFamily="34" charset="0"/>
              </a:rPr>
              <a:t> ผู้เบิกที่เป็นส่วนราชการ</a:t>
            </a:r>
            <a:endParaRPr lang="th-TH" sz="4000" b="1" dirty="0">
              <a:ln w="11430"/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642910" y="2708920"/>
            <a:ext cx="8072462" cy="2952328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rgbClr val="0932FD"/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ทุกสิ้นวันทำการ ให้เจ้าหน้าที่การเงินของส่วนราชการตรวจสอบจำนวนเงินสดและเช็คคงเหลือกับรายงานเงินเหลือประจำวันที่กรมบัญชีกลางกำหนด กรณีการรับจ่ายเงินผ่านระบบอิเล็กทรอนิกส์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ให้ส่วนราชการจัดให้มีการตรวจสอบการรับจ่ายเงินจากรายงานในระบบอิเล็กทรอนิกส์ (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e-Payment)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ตามหลักเกณฑ์วิธีปฏิบัติที่กระทรวงการคลังกำหนด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49098" y="2420887"/>
            <a:ext cx="118762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๑๐๘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ดาษ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กระดาษ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5EC37589E894EAEE92AA067771C35" ma:contentTypeVersion="4" ma:contentTypeDescription="Create a new document." ma:contentTypeScope="" ma:versionID="70b4f421f08e3e68bf081d6529225ee8">
  <xsd:schema xmlns:xsd="http://www.w3.org/2001/XMLSchema" xmlns:xs="http://www.w3.org/2001/XMLSchema" xmlns:p="http://schemas.microsoft.com/office/2006/metadata/properties" xmlns:ns2="0f78864d-2b3b-4a7c-85b4-2c7228e06da9" targetNamespace="http://schemas.microsoft.com/office/2006/metadata/properties" ma:root="true" ma:fieldsID="1025583933a22bf2f734a64b87b2560d" ns2:_="">
    <xsd:import namespace="0f78864d-2b3b-4a7c-85b4-2c7228e06d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8864d-2b3b-4a7c-85b4-2c7228e06d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f78864d-2b3b-4a7c-85b4-2c7228e06da9">J2DYDHU5RPXK-471-86</_dlc_DocId>
    <_dlc_DocIdUrl xmlns="0f78864d-2b3b-4a7c-85b4-2c7228e06da9">
      <Url>http://www.dol.go.th/finance/_layouts/15/DocIdRedir.aspx?ID=J2DYDHU5RPXK-471-86</Url>
      <Description>J2DYDHU5RPXK-471-86</Description>
    </_dlc_DocIdUrl>
  </documentManagement>
</p:properties>
</file>

<file path=customXml/itemProps1.xml><?xml version="1.0" encoding="utf-8"?>
<ds:datastoreItem xmlns:ds="http://schemas.openxmlformats.org/officeDocument/2006/customXml" ds:itemID="{ACCA7200-A077-47FD-A07C-5D2F7F125207}"/>
</file>

<file path=customXml/itemProps2.xml><?xml version="1.0" encoding="utf-8"?>
<ds:datastoreItem xmlns:ds="http://schemas.openxmlformats.org/officeDocument/2006/customXml" ds:itemID="{902298C5-71AF-47EA-A25B-B0CDD6A06E58}"/>
</file>

<file path=customXml/itemProps3.xml><?xml version="1.0" encoding="utf-8"?>
<ds:datastoreItem xmlns:ds="http://schemas.openxmlformats.org/officeDocument/2006/customXml" ds:itemID="{E4086CBA-BBC9-475F-B304-A163E8E21DE0}"/>
</file>

<file path=customXml/itemProps4.xml><?xml version="1.0" encoding="utf-8"?>
<ds:datastoreItem xmlns:ds="http://schemas.openxmlformats.org/officeDocument/2006/customXml" ds:itemID="{FA216D18-7E23-4FA1-889B-EF71B6418BA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16074</TotalTime>
  <Words>1354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Angsana New</vt:lpstr>
      <vt:lpstr>Arial</vt:lpstr>
      <vt:lpstr>Arial Black</vt:lpstr>
      <vt:lpstr>Arial Narrow</vt:lpstr>
      <vt:lpstr>Browallia New</vt:lpstr>
      <vt:lpstr>Constantia</vt:lpstr>
      <vt:lpstr>JasmineUPC</vt:lpstr>
      <vt:lpstr>TH SarabunPSK</vt:lpstr>
      <vt:lpstr>Times New Roman</vt:lpstr>
      <vt:lpstr>Wingdings 2</vt:lpstr>
      <vt:lpstr>กระดาษ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cgd</dc:creator>
  <cp:lastModifiedBy>Gadsinee Phuanghong</cp:lastModifiedBy>
  <cp:revision>1817</cp:revision>
  <cp:lastPrinted>1601-01-01T00:00:00Z</cp:lastPrinted>
  <dcterms:created xsi:type="dcterms:W3CDTF">2008-08-28T19:45:20Z</dcterms:created>
  <dcterms:modified xsi:type="dcterms:W3CDTF">2019-06-19T16:15:34Z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0x0101005815EC37589E894EAEE92AA067771C35</vt:lpwstr>
  </property>
  <property fmtid="{D5CDD505-2E9C-101B-9397-08002B2CF9AE}" pid="3" name="_dlc_DocIdItemGuid">
    <vt:lpwstr>666745ad-7598-46b8-9e60-7387f5f17504</vt:lpwstr>
  </property>
</Properties>
</file>