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rawing5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theme/theme9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</p:sldMasterIdLst>
  <p:notesMasterIdLst>
    <p:notesMasterId r:id="rId58"/>
  </p:notesMasterIdLst>
  <p:handoutMasterIdLst>
    <p:handoutMasterId r:id="rId59"/>
  </p:handoutMasterIdLst>
  <p:sldIdLst>
    <p:sldId id="494" r:id="rId8"/>
    <p:sldId id="495" r:id="rId9"/>
    <p:sldId id="500" r:id="rId10"/>
    <p:sldId id="496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497" r:id="rId19"/>
    <p:sldId id="498" r:id="rId20"/>
    <p:sldId id="499" r:id="rId21"/>
    <p:sldId id="445" r:id="rId22"/>
    <p:sldId id="447" r:id="rId23"/>
    <p:sldId id="448" r:id="rId24"/>
    <p:sldId id="480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83" r:id="rId37"/>
    <p:sldId id="482" r:id="rId38"/>
    <p:sldId id="484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00"/>
    <a:srgbClr val="FF33CC"/>
    <a:srgbClr val="CC6600"/>
    <a:srgbClr val="FF66CC"/>
    <a:srgbClr val="FFCC66"/>
    <a:srgbClr val="FFCCFF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9112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customXml" Target="../customXml/item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Relationship Id="rId67" Type="http://schemas.openxmlformats.org/officeDocument/2006/relationships/customXml" Target="../customXml/item4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B0703-8DEC-4132-A62D-9E4810FF8072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5328D6F-1B25-4873-8E81-4B7A53DDCA4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หน่วยงาน</a:t>
          </a:r>
        </a:p>
        <a:p>
          <a:r>
            <a: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ของรัฐ</a:t>
          </a:r>
        </a:p>
      </dgm:t>
    </dgm:pt>
    <dgm:pt modelId="{A3EA00B4-5D89-482B-9841-86B7A825E0EE}" type="parTrans" cxnId="{E3B121E3-468A-408B-A119-DC2F80DFFF65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3A325B0-71A4-4192-B7E0-333AE31D27FB}" type="sibTrans" cxnId="{E3B121E3-468A-408B-A119-DC2F80DFFF65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089F4F3-2CD4-4014-B326-BC072F16B02A}">
      <dgm:prSet phldrT="[Text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ส่วนราชการ</a:t>
          </a:r>
        </a:p>
      </dgm:t>
    </dgm:pt>
    <dgm:pt modelId="{CB8224A5-53C9-4F1E-8301-9D70109F36F6}" type="parTrans" cxnId="{65508784-279A-4CBD-9265-D41196198A27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C7DFC0E-6ACA-457D-ADC2-8BD7D851296E}" type="sibTrans" cxnId="{65508784-279A-4CBD-9265-D41196198A27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8CDCD3-B433-4442-804C-48D83B911AC6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องค์กรมหาชน</a:t>
          </a:r>
        </a:p>
      </dgm:t>
    </dgm:pt>
    <dgm:pt modelId="{DF4AD920-6D04-49CD-85D6-1CE95656AEB5}" type="parTrans" cxnId="{E61F59FE-E7CC-491C-9D42-287959DEB103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621F34E-C448-4128-A71E-ABF03DFD2F92}" type="sibTrans" cxnId="{E61F59FE-E7CC-491C-9D42-287959DEB103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DBF50A3-FC92-47FD-98FD-3797E024F671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ทุนหมุนเวียน</a:t>
          </a:r>
        </a:p>
      </dgm:t>
    </dgm:pt>
    <dgm:pt modelId="{61D0E392-152B-4E9A-942F-1C78BA0EC1CA}" type="parTrans" cxnId="{CAB687FC-0CA2-48D2-A009-A4E65706D4F8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AF3E913-9E08-4F5E-8659-05E9B91A6405}" type="sibTrans" cxnId="{CAB687FC-0CA2-48D2-A009-A4E65706D4F8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828CE2-08D1-4193-9777-52C0AF2DF3A9}">
      <dgm:prSet phldrT="[Text]" custT="1"/>
      <dgm:spPr/>
      <dgm:t>
        <a:bodyPr/>
        <a:lstStyle/>
        <a:p>
          <a:r>
            <a:rPr lang="th-TH" sz="23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หน่วยงานของศาลทุกประเภท</a:t>
          </a:r>
        </a:p>
      </dgm:t>
    </dgm:pt>
    <dgm:pt modelId="{A2021328-BBEF-4609-A2DA-0C2537FE5E9F}" type="sibTrans" cxnId="{BAAB4448-7CEB-44C7-AAB4-90C884C9FA1F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5FEAFB3-5645-4FFE-BAE0-C8E4570480F5}" type="parTrans" cxnId="{BAAB4448-7CEB-44C7-AAB4-90C884C9FA1F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88AE12-1FA6-42BB-8360-234AED96AD64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รัฐวิสาหกิจ</a:t>
          </a:r>
        </a:p>
      </dgm:t>
    </dgm:pt>
    <dgm:pt modelId="{4AB41857-196A-4588-BE73-0C2D566D9B0B}" type="parTrans" cxnId="{FEA029DE-73F8-44DB-8100-9F6F99C1B185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AA63733-D45E-424A-827B-E8D086C716AD}" type="sibTrans" cxnId="{FEA029DE-73F8-44DB-8100-9F6F99C1B185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42FF266-3F2F-48BC-96D0-A49FEBA96603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อ.</a:t>
          </a:r>
          <a:r>
            <a:rPr lang="th-TH" sz="2600" b="1" dirty="0" err="1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ป.ท</a:t>
          </a:r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</a:p>
      </dgm:t>
    </dgm:pt>
    <dgm:pt modelId="{D72E8906-27D6-4904-AF2A-00812F32C287}" type="parTrans" cxnId="{E5EC0173-C806-42A4-A60E-5C137A560884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4C3E761-B29E-45B2-9478-A2F5C675E3D3}" type="sibTrans" cxnId="{E5EC0173-C806-42A4-A60E-5C137A560884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4753070-F63A-48CA-81C8-8FE196C077D8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หน่วยงานอื่น</a:t>
          </a:r>
        </a:p>
      </dgm:t>
    </dgm:pt>
    <dgm:pt modelId="{250EDA47-2CBD-4F8C-99F8-531210189B30}" type="parTrans" cxnId="{6416EA4A-95A0-415F-BB61-8D0190F45C41}">
      <dgm:prSet/>
      <dgm:spPr/>
      <dgm:t>
        <a:bodyPr/>
        <a:lstStyle/>
        <a:p>
          <a:endParaRPr lang="th-TH"/>
        </a:p>
      </dgm:t>
    </dgm:pt>
    <dgm:pt modelId="{D23AF9DD-3A64-4315-95D4-D95DD4CB59AE}" type="sibTrans" cxnId="{6416EA4A-95A0-415F-BB61-8D0190F45C41}">
      <dgm:prSet/>
      <dgm:spPr/>
      <dgm:t>
        <a:bodyPr/>
        <a:lstStyle/>
        <a:p>
          <a:endParaRPr lang="th-TH"/>
        </a:p>
      </dgm:t>
    </dgm:pt>
    <dgm:pt modelId="{6B548DFC-266D-4C91-8E2A-5E2F369D956A}" type="pres">
      <dgm:prSet presAssocID="{3E7B0703-8DEC-4132-A62D-9E4810FF80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8AE47-881F-4E94-B715-DC740CDA12A9}" type="pres">
      <dgm:prSet presAssocID="{25328D6F-1B25-4873-8E81-4B7A53DDCA45}" presName="centerShape" presStyleLbl="node0" presStyleIdx="0" presStyleCnt="1"/>
      <dgm:spPr/>
      <dgm:t>
        <a:bodyPr/>
        <a:lstStyle/>
        <a:p>
          <a:endParaRPr lang="en-US"/>
        </a:p>
      </dgm:t>
    </dgm:pt>
    <dgm:pt modelId="{434A852C-A366-4D1D-94A8-54DB3C4958F6}" type="pres">
      <dgm:prSet presAssocID="{CB8224A5-53C9-4F1E-8301-9D70109F36F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B672B1ED-6AFB-4257-88A3-6E440E29D1AE}" type="pres">
      <dgm:prSet presAssocID="{CB8224A5-53C9-4F1E-8301-9D70109F36F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F6ECF0B-8769-48E1-93D5-0412A5EB9FCC}" type="pres">
      <dgm:prSet presAssocID="{8089F4F3-2CD4-4014-B326-BC072F16B02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D08D1-4CF5-46A5-B2EF-F6B1B59C3118}" type="pres">
      <dgm:prSet presAssocID="{4AB41857-196A-4588-BE73-0C2D566D9B0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7B354A0-9471-47EB-B806-B6B87EC3D607}" type="pres">
      <dgm:prSet presAssocID="{4AB41857-196A-4588-BE73-0C2D566D9B0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EBC17DD-AFA0-4AA0-89D4-C38D3F900790}" type="pres">
      <dgm:prSet presAssocID="{AF88AE12-1FA6-42BB-8360-234AED96AD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13520-DF76-4858-80BD-3D30D3E88E72}" type="pres">
      <dgm:prSet presAssocID="{85FEAFB3-5645-4FFE-BAE0-C8E4570480F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07C537C4-1825-4B02-9C9F-E6F3A76BF252}" type="pres">
      <dgm:prSet presAssocID="{85FEAFB3-5645-4FFE-BAE0-C8E4570480F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63D3BE0-5DED-451E-8023-20BCE2EC539D}" type="pres">
      <dgm:prSet presAssocID="{56828CE2-08D1-4193-9777-52C0AF2DF3A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44C69-1C37-43E9-A980-AD5EDA99CFD5}" type="pres">
      <dgm:prSet presAssocID="{DF4AD920-6D04-49CD-85D6-1CE95656AEB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91E04C4-E6FC-47C8-B848-40A15F66CC67}" type="pres">
      <dgm:prSet presAssocID="{DF4AD920-6D04-49CD-85D6-1CE95656AEB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59E853F-0A67-444D-8CE2-1E9A35190F11}" type="pres">
      <dgm:prSet presAssocID="{398CDCD3-B433-4442-804C-48D83B911AC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B6E74-4F2E-4545-990B-5B405C7004CA}" type="pres">
      <dgm:prSet presAssocID="{61D0E392-152B-4E9A-942F-1C78BA0EC1C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E7D61B9-22C9-4C9A-99D2-09C1AEBB0070}" type="pres">
      <dgm:prSet presAssocID="{61D0E392-152B-4E9A-942F-1C78BA0EC1C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7815E58-89F7-4F21-90B9-46C83E1ADB44}" type="pres">
      <dgm:prSet presAssocID="{9DBF50A3-FC92-47FD-98FD-3797E024F6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80E6-0FE1-476B-B7F9-866E325B1BAC}" type="pres">
      <dgm:prSet presAssocID="{D72E8906-27D6-4904-AF2A-00812F32C28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55F33FA2-EA5B-445A-9A49-E83B83D83098}" type="pres">
      <dgm:prSet presAssocID="{D72E8906-27D6-4904-AF2A-00812F32C28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67AB632-C681-4001-A419-895C5AFCACAF}" type="pres">
      <dgm:prSet presAssocID="{C42FF266-3F2F-48BC-96D0-A49FEBA9660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2A8D7-C59D-445D-B1F8-752C52433CE3}" type="pres">
      <dgm:prSet presAssocID="{250EDA47-2CBD-4F8C-99F8-531210189B30}" presName="parTrans" presStyleLbl="sibTrans2D1" presStyleIdx="6" presStyleCnt="7"/>
      <dgm:spPr/>
      <dgm:t>
        <a:bodyPr/>
        <a:lstStyle/>
        <a:p>
          <a:endParaRPr lang="en-US"/>
        </a:p>
      </dgm:t>
    </dgm:pt>
    <dgm:pt modelId="{B1324B21-8C82-4A5B-9373-82D99F429FC5}" type="pres">
      <dgm:prSet presAssocID="{250EDA47-2CBD-4F8C-99F8-531210189B30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E4B8E1C3-23C7-445E-822F-903FA9B792A1}" type="pres">
      <dgm:prSet presAssocID="{B4753070-F63A-48CA-81C8-8FE196C077D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687FC-0CA2-48D2-A009-A4E65706D4F8}" srcId="{25328D6F-1B25-4873-8E81-4B7A53DDCA45}" destId="{9DBF50A3-FC92-47FD-98FD-3797E024F671}" srcOrd="4" destOrd="0" parTransId="{61D0E392-152B-4E9A-942F-1C78BA0EC1CA}" sibTransId="{0AF3E913-9E08-4F5E-8659-05E9B91A6405}"/>
    <dgm:cxn modelId="{E925238A-8C82-4548-A191-F445A34AB204}" type="presOf" srcId="{56828CE2-08D1-4193-9777-52C0AF2DF3A9}" destId="{363D3BE0-5DED-451E-8023-20BCE2EC539D}" srcOrd="0" destOrd="0" presId="urn:microsoft.com/office/officeart/2005/8/layout/radial5"/>
    <dgm:cxn modelId="{A9CB7E51-5F33-429A-9CE8-9170A8647CC0}" type="presOf" srcId="{3E7B0703-8DEC-4132-A62D-9E4810FF8072}" destId="{6B548DFC-266D-4C91-8E2A-5E2F369D956A}" srcOrd="0" destOrd="0" presId="urn:microsoft.com/office/officeart/2005/8/layout/radial5"/>
    <dgm:cxn modelId="{E3B121E3-468A-408B-A119-DC2F80DFFF65}" srcId="{3E7B0703-8DEC-4132-A62D-9E4810FF8072}" destId="{25328D6F-1B25-4873-8E81-4B7A53DDCA45}" srcOrd="0" destOrd="0" parTransId="{A3EA00B4-5D89-482B-9841-86B7A825E0EE}" sibTransId="{E3A325B0-71A4-4192-B7E0-333AE31D27FB}"/>
    <dgm:cxn modelId="{CB4CF2B3-2054-405D-8F7C-247D4A68C74A}" type="presOf" srcId="{250EDA47-2CBD-4F8C-99F8-531210189B30}" destId="{A452A8D7-C59D-445D-B1F8-752C52433CE3}" srcOrd="0" destOrd="0" presId="urn:microsoft.com/office/officeart/2005/8/layout/radial5"/>
    <dgm:cxn modelId="{D4CB3BBC-7789-49E0-BE87-77F1E9463C3E}" type="presOf" srcId="{AF88AE12-1FA6-42BB-8360-234AED96AD64}" destId="{8EBC17DD-AFA0-4AA0-89D4-C38D3F900790}" srcOrd="0" destOrd="0" presId="urn:microsoft.com/office/officeart/2005/8/layout/radial5"/>
    <dgm:cxn modelId="{047828FF-0725-4D61-9B6A-396F8FFAFE26}" type="presOf" srcId="{61D0E392-152B-4E9A-942F-1C78BA0EC1CA}" destId="{945B6E74-4F2E-4545-990B-5B405C7004CA}" srcOrd="0" destOrd="0" presId="urn:microsoft.com/office/officeart/2005/8/layout/radial5"/>
    <dgm:cxn modelId="{CD9FE8F8-64C1-4867-B14C-363F6ADCA805}" type="presOf" srcId="{B4753070-F63A-48CA-81C8-8FE196C077D8}" destId="{E4B8E1C3-23C7-445E-822F-903FA9B792A1}" srcOrd="0" destOrd="0" presId="urn:microsoft.com/office/officeart/2005/8/layout/radial5"/>
    <dgm:cxn modelId="{5F03FC82-784E-4ED5-888C-0F50EB6A2002}" type="presOf" srcId="{4AB41857-196A-4588-BE73-0C2D566D9B0B}" destId="{E36D08D1-4CF5-46A5-B2EF-F6B1B59C3118}" srcOrd="0" destOrd="0" presId="urn:microsoft.com/office/officeart/2005/8/layout/radial5"/>
    <dgm:cxn modelId="{FEA029DE-73F8-44DB-8100-9F6F99C1B185}" srcId="{25328D6F-1B25-4873-8E81-4B7A53DDCA45}" destId="{AF88AE12-1FA6-42BB-8360-234AED96AD64}" srcOrd="1" destOrd="0" parTransId="{4AB41857-196A-4588-BE73-0C2D566D9B0B}" sibTransId="{9AA63733-D45E-424A-827B-E8D086C716AD}"/>
    <dgm:cxn modelId="{251E57D9-D995-472D-B5CC-D0EE0F64873A}" type="presOf" srcId="{85FEAFB3-5645-4FFE-BAE0-C8E4570480F5}" destId="{20D13520-DF76-4858-80BD-3D30D3E88E72}" srcOrd="0" destOrd="0" presId="urn:microsoft.com/office/officeart/2005/8/layout/radial5"/>
    <dgm:cxn modelId="{E5EC0173-C806-42A4-A60E-5C137A560884}" srcId="{25328D6F-1B25-4873-8E81-4B7A53DDCA45}" destId="{C42FF266-3F2F-48BC-96D0-A49FEBA96603}" srcOrd="5" destOrd="0" parTransId="{D72E8906-27D6-4904-AF2A-00812F32C287}" sibTransId="{A4C3E761-B29E-45B2-9478-A2F5C675E3D3}"/>
    <dgm:cxn modelId="{6C820E4E-7D8D-45C9-B3B7-2307CB70A647}" type="presOf" srcId="{250EDA47-2CBD-4F8C-99F8-531210189B30}" destId="{B1324B21-8C82-4A5B-9373-82D99F429FC5}" srcOrd="1" destOrd="0" presId="urn:microsoft.com/office/officeart/2005/8/layout/radial5"/>
    <dgm:cxn modelId="{FFE5ED38-4903-4DD4-81F0-E586BBE6E1A5}" type="presOf" srcId="{CB8224A5-53C9-4F1E-8301-9D70109F36F6}" destId="{B672B1ED-6AFB-4257-88A3-6E440E29D1AE}" srcOrd="1" destOrd="0" presId="urn:microsoft.com/office/officeart/2005/8/layout/radial5"/>
    <dgm:cxn modelId="{99D4A4D9-16C6-414B-B31D-616221E40906}" type="presOf" srcId="{9DBF50A3-FC92-47FD-98FD-3797E024F671}" destId="{07815E58-89F7-4F21-90B9-46C83E1ADB44}" srcOrd="0" destOrd="0" presId="urn:microsoft.com/office/officeart/2005/8/layout/radial5"/>
    <dgm:cxn modelId="{BAAB4448-7CEB-44C7-AAB4-90C884C9FA1F}" srcId="{25328D6F-1B25-4873-8E81-4B7A53DDCA45}" destId="{56828CE2-08D1-4193-9777-52C0AF2DF3A9}" srcOrd="2" destOrd="0" parTransId="{85FEAFB3-5645-4FFE-BAE0-C8E4570480F5}" sibTransId="{A2021328-BBEF-4609-A2DA-0C2537FE5E9F}"/>
    <dgm:cxn modelId="{6416EA4A-95A0-415F-BB61-8D0190F45C41}" srcId="{25328D6F-1B25-4873-8E81-4B7A53DDCA45}" destId="{B4753070-F63A-48CA-81C8-8FE196C077D8}" srcOrd="6" destOrd="0" parTransId="{250EDA47-2CBD-4F8C-99F8-531210189B30}" sibTransId="{D23AF9DD-3A64-4315-95D4-D95DD4CB59AE}"/>
    <dgm:cxn modelId="{10002549-4C4D-48F3-9F76-2F88A4768325}" type="presOf" srcId="{DF4AD920-6D04-49CD-85D6-1CE95656AEB5}" destId="{891E04C4-E6FC-47C8-B848-40A15F66CC67}" srcOrd="1" destOrd="0" presId="urn:microsoft.com/office/officeart/2005/8/layout/radial5"/>
    <dgm:cxn modelId="{65508784-279A-4CBD-9265-D41196198A27}" srcId="{25328D6F-1B25-4873-8E81-4B7A53DDCA45}" destId="{8089F4F3-2CD4-4014-B326-BC072F16B02A}" srcOrd="0" destOrd="0" parTransId="{CB8224A5-53C9-4F1E-8301-9D70109F36F6}" sibTransId="{8C7DFC0E-6ACA-457D-ADC2-8BD7D851296E}"/>
    <dgm:cxn modelId="{74E4F152-0171-42FD-8933-FFD80A3BF7AC}" type="presOf" srcId="{398CDCD3-B433-4442-804C-48D83B911AC6}" destId="{259E853F-0A67-444D-8CE2-1E9A35190F11}" srcOrd="0" destOrd="0" presId="urn:microsoft.com/office/officeart/2005/8/layout/radial5"/>
    <dgm:cxn modelId="{94EBBBF5-6FCD-461A-A597-0607A0F234A0}" type="presOf" srcId="{DF4AD920-6D04-49CD-85D6-1CE95656AEB5}" destId="{77644C69-1C37-43E9-A980-AD5EDA99CFD5}" srcOrd="0" destOrd="0" presId="urn:microsoft.com/office/officeart/2005/8/layout/radial5"/>
    <dgm:cxn modelId="{E61F59FE-E7CC-491C-9D42-287959DEB103}" srcId="{25328D6F-1B25-4873-8E81-4B7A53DDCA45}" destId="{398CDCD3-B433-4442-804C-48D83B911AC6}" srcOrd="3" destOrd="0" parTransId="{DF4AD920-6D04-49CD-85D6-1CE95656AEB5}" sibTransId="{E621F34E-C448-4128-A71E-ABF03DFD2F92}"/>
    <dgm:cxn modelId="{41C4B8CD-346F-4AB8-B288-684FA9BE75F2}" type="presOf" srcId="{25328D6F-1B25-4873-8E81-4B7A53DDCA45}" destId="{2AB8AE47-881F-4E94-B715-DC740CDA12A9}" srcOrd="0" destOrd="0" presId="urn:microsoft.com/office/officeart/2005/8/layout/radial5"/>
    <dgm:cxn modelId="{16018818-0A52-466D-AA0D-CA9892BAA76C}" type="presOf" srcId="{D72E8906-27D6-4904-AF2A-00812F32C287}" destId="{55F33FA2-EA5B-445A-9A49-E83B83D83098}" srcOrd="1" destOrd="0" presId="urn:microsoft.com/office/officeart/2005/8/layout/radial5"/>
    <dgm:cxn modelId="{74D26D4E-DA6C-44AE-923B-6B03E9380CB3}" type="presOf" srcId="{C42FF266-3F2F-48BC-96D0-A49FEBA96603}" destId="{667AB632-C681-4001-A419-895C5AFCACAF}" srcOrd="0" destOrd="0" presId="urn:microsoft.com/office/officeart/2005/8/layout/radial5"/>
    <dgm:cxn modelId="{3D800B85-F2D2-47C5-AF23-45C5807C0334}" type="presOf" srcId="{85FEAFB3-5645-4FFE-BAE0-C8E4570480F5}" destId="{07C537C4-1825-4B02-9C9F-E6F3A76BF252}" srcOrd="1" destOrd="0" presId="urn:microsoft.com/office/officeart/2005/8/layout/radial5"/>
    <dgm:cxn modelId="{7CEC8AD3-365C-4149-8F9A-EF086F6ACC3E}" type="presOf" srcId="{61D0E392-152B-4E9A-942F-1C78BA0EC1CA}" destId="{DE7D61B9-22C9-4C9A-99D2-09C1AEBB0070}" srcOrd="1" destOrd="0" presId="urn:microsoft.com/office/officeart/2005/8/layout/radial5"/>
    <dgm:cxn modelId="{86BA8CC2-36A6-48C4-B41E-9AC1C0D1105F}" type="presOf" srcId="{D72E8906-27D6-4904-AF2A-00812F32C287}" destId="{829280E6-0FE1-476B-B7F9-866E325B1BAC}" srcOrd="0" destOrd="0" presId="urn:microsoft.com/office/officeart/2005/8/layout/radial5"/>
    <dgm:cxn modelId="{E05724AB-6454-4D82-8E1E-6407D69F4750}" type="presOf" srcId="{CB8224A5-53C9-4F1E-8301-9D70109F36F6}" destId="{434A852C-A366-4D1D-94A8-54DB3C4958F6}" srcOrd="0" destOrd="0" presId="urn:microsoft.com/office/officeart/2005/8/layout/radial5"/>
    <dgm:cxn modelId="{2892D477-4DA0-4499-80A7-2A3D3B51A164}" type="presOf" srcId="{8089F4F3-2CD4-4014-B326-BC072F16B02A}" destId="{BF6ECF0B-8769-48E1-93D5-0412A5EB9FCC}" srcOrd="0" destOrd="0" presId="urn:microsoft.com/office/officeart/2005/8/layout/radial5"/>
    <dgm:cxn modelId="{23818139-F1F1-4CEC-AB60-91B3F08E097B}" type="presOf" srcId="{4AB41857-196A-4588-BE73-0C2D566D9B0B}" destId="{37B354A0-9471-47EB-B806-B6B87EC3D607}" srcOrd="1" destOrd="0" presId="urn:microsoft.com/office/officeart/2005/8/layout/radial5"/>
    <dgm:cxn modelId="{4D586837-6E72-40AA-BAF3-6E1C09A90D7F}" type="presParOf" srcId="{6B548DFC-266D-4C91-8E2A-5E2F369D956A}" destId="{2AB8AE47-881F-4E94-B715-DC740CDA12A9}" srcOrd="0" destOrd="0" presId="urn:microsoft.com/office/officeart/2005/8/layout/radial5"/>
    <dgm:cxn modelId="{B77A1EF2-504A-4CD9-8210-3C980227C3E0}" type="presParOf" srcId="{6B548DFC-266D-4C91-8E2A-5E2F369D956A}" destId="{434A852C-A366-4D1D-94A8-54DB3C4958F6}" srcOrd="1" destOrd="0" presId="urn:microsoft.com/office/officeart/2005/8/layout/radial5"/>
    <dgm:cxn modelId="{2597E87F-A9AC-47BA-9BEB-7E7000E8C2E8}" type="presParOf" srcId="{434A852C-A366-4D1D-94A8-54DB3C4958F6}" destId="{B672B1ED-6AFB-4257-88A3-6E440E29D1AE}" srcOrd="0" destOrd="0" presId="urn:microsoft.com/office/officeart/2005/8/layout/radial5"/>
    <dgm:cxn modelId="{E1F377F3-ED4D-4A2A-A490-25BDF1B9FD2B}" type="presParOf" srcId="{6B548DFC-266D-4C91-8E2A-5E2F369D956A}" destId="{BF6ECF0B-8769-48E1-93D5-0412A5EB9FCC}" srcOrd="2" destOrd="0" presId="urn:microsoft.com/office/officeart/2005/8/layout/radial5"/>
    <dgm:cxn modelId="{11E294BE-34D6-4751-B15B-DC4403D22AB2}" type="presParOf" srcId="{6B548DFC-266D-4C91-8E2A-5E2F369D956A}" destId="{E36D08D1-4CF5-46A5-B2EF-F6B1B59C3118}" srcOrd="3" destOrd="0" presId="urn:microsoft.com/office/officeart/2005/8/layout/radial5"/>
    <dgm:cxn modelId="{E65C346B-ABDB-4901-AB60-21AF7C2ACA8D}" type="presParOf" srcId="{E36D08D1-4CF5-46A5-B2EF-F6B1B59C3118}" destId="{37B354A0-9471-47EB-B806-B6B87EC3D607}" srcOrd="0" destOrd="0" presId="urn:microsoft.com/office/officeart/2005/8/layout/radial5"/>
    <dgm:cxn modelId="{D43DD05A-C512-426A-A418-7C6E287CFEBE}" type="presParOf" srcId="{6B548DFC-266D-4C91-8E2A-5E2F369D956A}" destId="{8EBC17DD-AFA0-4AA0-89D4-C38D3F900790}" srcOrd="4" destOrd="0" presId="urn:microsoft.com/office/officeart/2005/8/layout/radial5"/>
    <dgm:cxn modelId="{562A3D8B-5E73-4EA3-AE7B-19492650004C}" type="presParOf" srcId="{6B548DFC-266D-4C91-8E2A-5E2F369D956A}" destId="{20D13520-DF76-4858-80BD-3D30D3E88E72}" srcOrd="5" destOrd="0" presId="urn:microsoft.com/office/officeart/2005/8/layout/radial5"/>
    <dgm:cxn modelId="{8F89ED85-8A70-43E4-9095-0F07EC4B8BEC}" type="presParOf" srcId="{20D13520-DF76-4858-80BD-3D30D3E88E72}" destId="{07C537C4-1825-4B02-9C9F-E6F3A76BF252}" srcOrd="0" destOrd="0" presId="urn:microsoft.com/office/officeart/2005/8/layout/radial5"/>
    <dgm:cxn modelId="{E2DB7C66-3F79-406F-821F-E76BFDC9E452}" type="presParOf" srcId="{6B548DFC-266D-4C91-8E2A-5E2F369D956A}" destId="{363D3BE0-5DED-451E-8023-20BCE2EC539D}" srcOrd="6" destOrd="0" presId="urn:microsoft.com/office/officeart/2005/8/layout/radial5"/>
    <dgm:cxn modelId="{DC59FF9D-7A18-422D-A1A3-F7B2A662740D}" type="presParOf" srcId="{6B548DFC-266D-4C91-8E2A-5E2F369D956A}" destId="{77644C69-1C37-43E9-A980-AD5EDA99CFD5}" srcOrd="7" destOrd="0" presId="urn:microsoft.com/office/officeart/2005/8/layout/radial5"/>
    <dgm:cxn modelId="{D2CB85F4-B6D8-4763-9BAD-271D421C088D}" type="presParOf" srcId="{77644C69-1C37-43E9-A980-AD5EDA99CFD5}" destId="{891E04C4-E6FC-47C8-B848-40A15F66CC67}" srcOrd="0" destOrd="0" presId="urn:microsoft.com/office/officeart/2005/8/layout/radial5"/>
    <dgm:cxn modelId="{60264300-5EEE-4763-B3F9-800E41C1593B}" type="presParOf" srcId="{6B548DFC-266D-4C91-8E2A-5E2F369D956A}" destId="{259E853F-0A67-444D-8CE2-1E9A35190F11}" srcOrd="8" destOrd="0" presId="urn:microsoft.com/office/officeart/2005/8/layout/radial5"/>
    <dgm:cxn modelId="{5FEAF870-8DEF-4376-A8CF-890966289C55}" type="presParOf" srcId="{6B548DFC-266D-4C91-8E2A-5E2F369D956A}" destId="{945B6E74-4F2E-4545-990B-5B405C7004CA}" srcOrd="9" destOrd="0" presId="urn:microsoft.com/office/officeart/2005/8/layout/radial5"/>
    <dgm:cxn modelId="{EA199BB7-12F7-4127-9359-E71DFA882E74}" type="presParOf" srcId="{945B6E74-4F2E-4545-990B-5B405C7004CA}" destId="{DE7D61B9-22C9-4C9A-99D2-09C1AEBB0070}" srcOrd="0" destOrd="0" presId="urn:microsoft.com/office/officeart/2005/8/layout/radial5"/>
    <dgm:cxn modelId="{65DBF3D8-B087-4571-BBCF-7177659B92EB}" type="presParOf" srcId="{6B548DFC-266D-4C91-8E2A-5E2F369D956A}" destId="{07815E58-89F7-4F21-90B9-46C83E1ADB44}" srcOrd="10" destOrd="0" presId="urn:microsoft.com/office/officeart/2005/8/layout/radial5"/>
    <dgm:cxn modelId="{3A3CDA51-0EC2-49D8-95F3-3042218D1A2F}" type="presParOf" srcId="{6B548DFC-266D-4C91-8E2A-5E2F369D956A}" destId="{829280E6-0FE1-476B-B7F9-866E325B1BAC}" srcOrd="11" destOrd="0" presId="urn:microsoft.com/office/officeart/2005/8/layout/radial5"/>
    <dgm:cxn modelId="{FE7F9613-D5A0-42AD-A802-9FA4176C0C9D}" type="presParOf" srcId="{829280E6-0FE1-476B-B7F9-866E325B1BAC}" destId="{55F33FA2-EA5B-445A-9A49-E83B83D83098}" srcOrd="0" destOrd="0" presId="urn:microsoft.com/office/officeart/2005/8/layout/radial5"/>
    <dgm:cxn modelId="{B5948CF3-A06C-4260-A691-D1DE46345E61}" type="presParOf" srcId="{6B548DFC-266D-4C91-8E2A-5E2F369D956A}" destId="{667AB632-C681-4001-A419-895C5AFCACAF}" srcOrd="12" destOrd="0" presId="urn:microsoft.com/office/officeart/2005/8/layout/radial5"/>
    <dgm:cxn modelId="{11517783-0347-4F66-AD37-3986149A7865}" type="presParOf" srcId="{6B548DFC-266D-4C91-8E2A-5E2F369D956A}" destId="{A452A8D7-C59D-445D-B1F8-752C52433CE3}" srcOrd="13" destOrd="0" presId="urn:microsoft.com/office/officeart/2005/8/layout/radial5"/>
    <dgm:cxn modelId="{99C8622B-AC53-456A-8142-C5A1E735E7B6}" type="presParOf" srcId="{A452A8D7-C59D-445D-B1F8-752C52433CE3}" destId="{B1324B21-8C82-4A5B-9373-82D99F429FC5}" srcOrd="0" destOrd="0" presId="urn:microsoft.com/office/officeart/2005/8/layout/radial5"/>
    <dgm:cxn modelId="{9CBA8496-D63F-4B6C-9954-AE7C857DC61D}" type="presParOf" srcId="{6B548DFC-266D-4C91-8E2A-5E2F369D956A}" destId="{E4B8E1C3-23C7-445E-822F-903FA9B792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91C75-A615-43F6-BFEE-68722D129BA5}" type="doc">
      <dgm:prSet loTypeId="urn:microsoft.com/office/officeart/2005/8/layout/process2" loCatId="process" qsTypeId="urn:microsoft.com/office/officeart/2005/8/quickstyle/3d2" qsCatId="3D" csTypeId="urn:microsoft.com/office/officeart/2005/8/colors/colorful4" csCatId="colorful" phldr="1"/>
      <dgm:spPr/>
    </dgm:pt>
    <dgm:pt modelId="{6DB84EA4-DB1B-4770-848F-14D43B912935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การรับรู้รายการ (</a:t>
          </a:r>
          <a:r>
            <a:rPr lang="en-US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Recognition)</a:t>
          </a:r>
          <a:endParaRPr lang="th-TH" sz="2800" b="1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C6F2A9-873E-4343-A10B-02C4C33E837B}" type="parTrans" cxnId="{88FEA1E3-D4E7-44C9-B225-B884F855A4DF}">
      <dgm:prSet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293995-150F-4EDB-B54F-1160807C9CF8}" type="sibTrans" cxnId="{88FEA1E3-D4E7-44C9-B225-B884F855A4DF}">
      <dgm:prSet custT="1"/>
      <dgm:spPr>
        <a:solidFill>
          <a:schemeClr val="tx1"/>
        </a:solidFill>
      </dgm:spPr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91D6DA-1A46-4DFE-9FA2-1D9EB9B83001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การวัดมูลค่า (</a:t>
          </a:r>
          <a:r>
            <a:rPr lang="en-US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Measurement)</a:t>
          </a:r>
          <a:endParaRPr lang="th-TH" sz="2800" b="1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E3A514-0EDA-4063-A689-EE13C26B7421}" type="parTrans" cxnId="{7DA2F5EB-186C-42B9-AE43-21383572485E}">
      <dgm:prSet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1D3ADC-0EDE-4975-8A52-C598FDD2876F}" type="sibTrans" cxnId="{7DA2F5EB-186C-42B9-AE43-21383572485E}">
      <dgm:prSet custT="1"/>
      <dgm:spPr>
        <a:solidFill>
          <a:schemeClr val="tx1"/>
        </a:solidFill>
      </dgm:spPr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DC2E69-721D-44AC-824D-AB5323A930E0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การเปิดเผยข้อมูล (</a:t>
          </a:r>
          <a:r>
            <a:rPr lang="en-US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Presentation &amp; Discloser)</a:t>
          </a:r>
          <a:endParaRPr lang="th-TH" sz="2800" b="1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B55A07-EB87-47C4-9F3E-8E338C4D3274}" type="parTrans" cxnId="{E738781B-B064-473D-91AD-06C987DAA22C}">
      <dgm:prSet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AB7FFB-F958-42A0-8FE9-3AF4B07F1108}" type="sibTrans" cxnId="{E738781B-B064-473D-91AD-06C987DAA22C}">
      <dgm:prSet custT="1"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ED16525-D8C5-4BF0-B345-509B6230D9EA}" type="pres">
      <dgm:prSet presAssocID="{19D91C75-A615-43F6-BFEE-68722D129BA5}" presName="linearFlow" presStyleCnt="0">
        <dgm:presLayoutVars>
          <dgm:resizeHandles val="exact"/>
        </dgm:presLayoutVars>
      </dgm:prSet>
      <dgm:spPr/>
    </dgm:pt>
    <dgm:pt modelId="{ED8010B1-472B-4023-8C96-3B3BF3186E53}" type="pres">
      <dgm:prSet presAssocID="{6DB84EA4-DB1B-4770-848F-14D43B912935}" presName="node" presStyleLbl="node1" presStyleIdx="0" presStyleCnt="3" custScaleX="96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F5BC8-C9B0-43F2-A3EC-0694F5D31090}" type="pres">
      <dgm:prSet presAssocID="{28293995-150F-4EDB-B54F-1160807C9CF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A8218BA-3279-4E70-A9F8-EAE56D0DF30B}" type="pres">
      <dgm:prSet presAssocID="{28293995-150F-4EDB-B54F-1160807C9CF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7D4C699-4FB5-4259-A658-B2922720958E}" type="pres">
      <dgm:prSet presAssocID="{9591D6DA-1A46-4DFE-9FA2-1D9EB9B83001}" presName="node" presStyleLbl="node1" presStyleIdx="1" presStyleCnt="3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F875E-ACE6-4EEB-BAD4-EF1120FC75BC}" type="pres">
      <dgm:prSet presAssocID="{781D3ADC-0EDE-4975-8A52-C598FDD2876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CAA80F5-DD84-4180-8E3C-628BC7AAFE6C}" type="pres">
      <dgm:prSet presAssocID="{781D3ADC-0EDE-4975-8A52-C598FDD2876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4EE630-2D94-48DE-B054-75F1A5B84862}" type="pres">
      <dgm:prSet presAssocID="{95DC2E69-721D-44AC-824D-AB5323A930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89516-D053-4175-9827-7BCA012643C6}" type="presOf" srcId="{28293995-150F-4EDB-B54F-1160807C9CF8}" destId="{AA8218BA-3279-4E70-A9F8-EAE56D0DF30B}" srcOrd="1" destOrd="0" presId="urn:microsoft.com/office/officeart/2005/8/layout/process2"/>
    <dgm:cxn modelId="{BE895295-A1AC-4821-9F13-FFEBB713A6C3}" type="presOf" srcId="{95DC2E69-721D-44AC-824D-AB5323A930E0}" destId="{A24EE630-2D94-48DE-B054-75F1A5B84862}" srcOrd="0" destOrd="0" presId="urn:microsoft.com/office/officeart/2005/8/layout/process2"/>
    <dgm:cxn modelId="{7724297B-0604-4EA4-854E-B74B43F22C84}" type="presOf" srcId="{781D3ADC-0EDE-4975-8A52-C598FDD2876F}" destId="{9CAA80F5-DD84-4180-8E3C-628BC7AAFE6C}" srcOrd="1" destOrd="0" presId="urn:microsoft.com/office/officeart/2005/8/layout/process2"/>
    <dgm:cxn modelId="{A51F5D78-DEF6-434A-82EB-2CA0BF3F92EF}" type="presOf" srcId="{9591D6DA-1A46-4DFE-9FA2-1D9EB9B83001}" destId="{87D4C699-4FB5-4259-A658-B2922720958E}" srcOrd="0" destOrd="0" presId="urn:microsoft.com/office/officeart/2005/8/layout/process2"/>
    <dgm:cxn modelId="{7DA2F5EB-186C-42B9-AE43-21383572485E}" srcId="{19D91C75-A615-43F6-BFEE-68722D129BA5}" destId="{9591D6DA-1A46-4DFE-9FA2-1D9EB9B83001}" srcOrd="1" destOrd="0" parTransId="{27E3A514-0EDA-4063-A689-EE13C26B7421}" sibTransId="{781D3ADC-0EDE-4975-8A52-C598FDD2876F}"/>
    <dgm:cxn modelId="{E738781B-B064-473D-91AD-06C987DAA22C}" srcId="{19D91C75-A615-43F6-BFEE-68722D129BA5}" destId="{95DC2E69-721D-44AC-824D-AB5323A930E0}" srcOrd="2" destOrd="0" parTransId="{09B55A07-EB87-47C4-9F3E-8E338C4D3274}" sibTransId="{F4AB7FFB-F958-42A0-8FE9-3AF4B07F1108}"/>
    <dgm:cxn modelId="{0A46B73E-960E-433F-B9AA-FC61F9286A16}" type="presOf" srcId="{19D91C75-A615-43F6-BFEE-68722D129BA5}" destId="{CED16525-D8C5-4BF0-B345-509B6230D9EA}" srcOrd="0" destOrd="0" presId="urn:microsoft.com/office/officeart/2005/8/layout/process2"/>
    <dgm:cxn modelId="{88FEA1E3-D4E7-44C9-B225-B884F855A4DF}" srcId="{19D91C75-A615-43F6-BFEE-68722D129BA5}" destId="{6DB84EA4-DB1B-4770-848F-14D43B912935}" srcOrd="0" destOrd="0" parTransId="{63C6F2A9-873E-4343-A10B-02C4C33E837B}" sibTransId="{28293995-150F-4EDB-B54F-1160807C9CF8}"/>
    <dgm:cxn modelId="{60101201-CA7A-4FEB-AB7D-B70777D2EFA0}" type="presOf" srcId="{28293995-150F-4EDB-B54F-1160807C9CF8}" destId="{677F5BC8-C9B0-43F2-A3EC-0694F5D31090}" srcOrd="0" destOrd="0" presId="urn:microsoft.com/office/officeart/2005/8/layout/process2"/>
    <dgm:cxn modelId="{9E52C8E2-B29B-4663-96BA-9568CB1F109D}" type="presOf" srcId="{781D3ADC-0EDE-4975-8A52-C598FDD2876F}" destId="{7C0F875E-ACE6-4EEB-BAD4-EF1120FC75BC}" srcOrd="0" destOrd="0" presId="urn:microsoft.com/office/officeart/2005/8/layout/process2"/>
    <dgm:cxn modelId="{467D537B-3D40-4CC9-8A65-E3DD789A9A61}" type="presOf" srcId="{6DB84EA4-DB1B-4770-848F-14D43B912935}" destId="{ED8010B1-472B-4023-8C96-3B3BF3186E53}" srcOrd="0" destOrd="0" presId="urn:microsoft.com/office/officeart/2005/8/layout/process2"/>
    <dgm:cxn modelId="{DF5F1CF9-0701-49D6-93C2-2CC2F1862EBD}" type="presParOf" srcId="{CED16525-D8C5-4BF0-B345-509B6230D9EA}" destId="{ED8010B1-472B-4023-8C96-3B3BF3186E53}" srcOrd="0" destOrd="0" presId="urn:microsoft.com/office/officeart/2005/8/layout/process2"/>
    <dgm:cxn modelId="{AEAD81A3-DFA5-459A-8A25-482102C32E32}" type="presParOf" srcId="{CED16525-D8C5-4BF0-B345-509B6230D9EA}" destId="{677F5BC8-C9B0-43F2-A3EC-0694F5D31090}" srcOrd="1" destOrd="0" presId="urn:microsoft.com/office/officeart/2005/8/layout/process2"/>
    <dgm:cxn modelId="{49CC0BC6-FEF5-4FC7-9FD4-FF69595FB5D9}" type="presParOf" srcId="{677F5BC8-C9B0-43F2-A3EC-0694F5D31090}" destId="{AA8218BA-3279-4E70-A9F8-EAE56D0DF30B}" srcOrd="0" destOrd="0" presId="urn:microsoft.com/office/officeart/2005/8/layout/process2"/>
    <dgm:cxn modelId="{5BD8A791-4EA9-4472-A5A8-6AD08B20BE0B}" type="presParOf" srcId="{CED16525-D8C5-4BF0-B345-509B6230D9EA}" destId="{87D4C699-4FB5-4259-A658-B2922720958E}" srcOrd="2" destOrd="0" presId="urn:microsoft.com/office/officeart/2005/8/layout/process2"/>
    <dgm:cxn modelId="{56BAD079-5AF5-40F1-9982-37E584C8D68C}" type="presParOf" srcId="{CED16525-D8C5-4BF0-B345-509B6230D9EA}" destId="{7C0F875E-ACE6-4EEB-BAD4-EF1120FC75BC}" srcOrd="3" destOrd="0" presId="urn:microsoft.com/office/officeart/2005/8/layout/process2"/>
    <dgm:cxn modelId="{131EB62A-8779-4F5B-AD0B-4FF43E442C20}" type="presParOf" srcId="{7C0F875E-ACE6-4EEB-BAD4-EF1120FC75BC}" destId="{9CAA80F5-DD84-4180-8E3C-628BC7AAFE6C}" srcOrd="0" destOrd="0" presId="urn:microsoft.com/office/officeart/2005/8/layout/process2"/>
    <dgm:cxn modelId="{EA7C4BE9-E1B2-4325-9ACB-BE438C51150F}" type="presParOf" srcId="{CED16525-D8C5-4BF0-B345-509B6230D9EA}" destId="{A24EE630-2D94-48DE-B054-75F1A5B84862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D6164-BCC7-48EF-B78F-7B21BDDA44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8748BCD-DA8F-4B29-B7B9-214EC4489305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(ก) มีความเป็นไปได้ค่อนข้างแน่ที่หน่วยงานจะได้รับประโยชน์เชิงเศรษฐกิจในอนาคต หรือศักยภาพในการให้บริการเพิ่มขึ้นจากรายการนั้น และ </a:t>
          </a:r>
          <a:endParaRPr lang="th-TH" sz="3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796C4AC0-174E-4356-A2A7-BC4038C5F1E8}" type="parTrans" cxnId="{DD1E6B59-AA17-4BAD-AE19-7FDEEEB59A4A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73D5CA47-D2B5-45B9-9E7E-9702669DAC87}" type="sibTrans" cxnId="{DD1E6B59-AA17-4BAD-AE19-7FDEEEB59A4A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82DAA4AE-9F4E-4BFC-9421-8BA17775CC9B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(ข) สามารถวัดมูลค่าต้นทุน หรือมูลค่ายุติธรรม (รายการที่ไม่มีการแลกเปลี่ยน) ได้อย่างน่าเชื่อถือ</a:t>
          </a:r>
          <a:endParaRPr lang="th-TH" sz="3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FF36BDAC-3DA6-4F38-B0C2-6C44E8D39E66}" type="parTrans" cxnId="{933C0FDC-6D15-4AA6-834E-20CD2FD4D2F4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E830D552-7A2D-4375-B937-AF2CCEB15A8A}" type="sibTrans" cxnId="{933C0FDC-6D15-4AA6-834E-20CD2FD4D2F4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E5EAED3-6B3E-4168-90FD-672AAEA35CF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B02EF436-1937-4303-A820-F9946AE7453F}" type="parTrans" cxnId="{5639614A-7E2F-4FF4-9336-156931FD2F9C}">
      <dgm:prSet/>
      <dgm:spPr/>
      <dgm:t>
        <a:bodyPr/>
        <a:lstStyle/>
        <a:p>
          <a:endParaRPr lang="en-US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DB8EB38-103E-4FF1-A4ED-A93310EE3911}" type="sibTrans" cxnId="{5639614A-7E2F-4FF4-9336-156931FD2F9C}">
      <dgm:prSet/>
      <dgm:spPr/>
      <dgm:t>
        <a:bodyPr/>
        <a:lstStyle/>
        <a:p>
          <a:endParaRPr lang="en-US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F21D8CD7-A7FA-432C-AB1A-B6552B0914D7}" type="pres">
      <dgm:prSet presAssocID="{734D6164-BCC7-48EF-B78F-7B21BDDA44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6CFAD7-E45A-44F6-9391-0FD66FAF2BD7}" type="pres">
      <dgm:prSet presAssocID="{D8748BCD-DA8F-4B29-B7B9-214EC4489305}" presName="comp" presStyleCnt="0"/>
      <dgm:spPr/>
    </dgm:pt>
    <dgm:pt modelId="{462E3AB8-2882-4300-8E65-75AD13E7AC76}" type="pres">
      <dgm:prSet presAssocID="{D8748BCD-DA8F-4B29-B7B9-214EC4489305}" presName="box" presStyleLbl="node1" presStyleIdx="0" presStyleCnt="2" custScaleY="94817" custLinFactNeighborY="-10369"/>
      <dgm:spPr/>
      <dgm:t>
        <a:bodyPr/>
        <a:lstStyle/>
        <a:p>
          <a:endParaRPr lang="en-US"/>
        </a:p>
      </dgm:t>
    </dgm:pt>
    <dgm:pt modelId="{22DE40D8-9CE6-440B-A13A-9F66C28233E1}" type="pres">
      <dgm:prSet presAssocID="{D8748BCD-DA8F-4B29-B7B9-214EC4489305}" presName="img" presStyleLbl="fgImgPlace1" presStyleIdx="0" presStyleCnt="2" custLinFactNeighborX="-4344" custLinFactNeighborY="-17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F36357-3A2A-4EE8-B544-C0B7BA4F372B}" type="pres">
      <dgm:prSet presAssocID="{D8748BCD-DA8F-4B29-B7B9-214EC448930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F7C68-6945-4A9E-99E4-2923EE72E87A}" type="pres">
      <dgm:prSet presAssocID="{73D5CA47-D2B5-45B9-9E7E-9702669DAC87}" presName="spacer" presStyleCnt="0"/>
      <dgm:spPr/>
    </dgm:pt>
    <dgm:pt modelId="{7AA7EAF2-09A2-418C-930E-C0F033597C93}" type="pres">
      <dgm:prSet presAssocID="{82DAA4AE-9F4E-4BFC-9421-8BA17775CC9B}" presName="comp" presStyleCnt="0"/>
      <dgm:spPr/>
    </dgm:pt>
    <dgm:pt modelId="{0D43CF62-7D85-4D37-B43B-8A7CFDD290F9}" type="pres">
      <dgm:prSet presAssocID="{82DAA4AE-9F4E-4BFC-9421-8BA17775CC9B}" presName="box" presStyleLbl="node1" presStyleIdx="1" presStyleCnt="2" custScaleY="90534" custLinFactNeighborX="-1102" custLinFactNeighborY="-7082"/>
      <dgm:spPr/>
      <dgm:t>
        <a:bodyPr/>
        <a:lstStyle/>
        <a:p>
          <a:endParaRPr lang="en-US"/>
        </a:p>
      </dgm:t>
    </dgm:pt>
    <dgm:pt modelId="{764A2CC5-0FE3-4597-BF0C-816F877B3FDA}" type="pres">
      <dgm:prSet presAssocID="{82DAA4AE-9F4E-4BFC-9421-8BA17775CC9B}" presName="img" presStyleLbl="fgImgPlace1" presStyleIdx="1" presStyleCnt="2" custLinFactNeighborX="-5308" custLinFactNeighborY="-116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69C8D1-5C22-4B2C-939B-A91A6AD53BEF}" type="pres">
      <dgm:prSet presAssocID="{82DAA4AE-9F4E-4BFC-9421-8BA17775CC9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7064A-160B-45DB-BE11-35D5FB4EA8CD}" type="presOf" srcId="{D8748BCD-DA8F-4B29-B7B9-214EC4489305}" destId="{37F36357-3A2A-4EE8-B544-C0B7BA4F372B}" srcOrd="1" destOrd="0" presId="urn:microsoft.com/office/officeart/2005/8/layout/vList4"/>
    <dgm:cxn modelId="{F0B17D92-8377-4CC5-9580-19096C661F53}" type="presOf" srcId="{DE5EAED3-6B3E-4168-90FD-672AAEA35CF6}" destId="{37F36357-3A2A-4EE8-B544-C0B7BA4F372B}" srcOrd="1" destOrd="1" presId="urn:microsoft.com/office/officeart/2005/8/layout/vList4"/>
    <dgm:cxn modelId="{190BFBCB-FC4D-495A-8BB3-628B0E424D0E}" type="presOf" srcId="{D8748BCD-DA8F-4B29-B7B9-214EC4489305}" destId="{462E3AB8-2882-4300-8E65-75AD13E7AC76}" srcOrd="0" destOrd="0" presId="urn:microsoft.com/office/officeart/2005/8/layout/vList4"/>
    <dgm:cxn modelId="{7CAFEA2F-7CA5-481A-8A87-2C5A017F4FD3}" type="presOf" srcId="{734D6164-BCC7-48EF-B78F-7B21BDDA44AB}" destId="{F21D8CD7-A7FA-432C-AB1A-B6552B0914D7}" srcOrd="0" destOrd="0" presId="urn:microsoft.com/office/officeart/2005/8/layout/vList4"/>
    <dgm:cxn modelId="{5639614A-7E2F-4FF4-9336-156931FD2F9C}" srcId="{D8748BCD-DA8F-4B29-B7B9-214EC4489305}" destId="{DE5EAED3-6B3E-4168-90FD-672AAEA35CF6}" srcOrd="0" destOrd="0" parTransId="{B02EF436-1937-4303-A820-F9946AE7453F}" sibTransId="{DDB8EB38-103E-4FF1-A4ED-A93310EE3911}"/>
    <dgm:cxn modelId="{933C0FDC-6D15-4AA6-834E-20CD2FD4D2F4}" srcId="{734D6164-BCC7-48EF-B78F-7B21BDDA44AB}" destId="{82DAA4AE-9F4E-4BFC-9421-8BA17775CC9B}" srcOrd="1" destOrd="0" parTransId="{FF36BDAC-3DA6-4F38-B0C2-6C44E8D39E66}" sibTransId="{E830D552-7A2D-4375-B937-AF2CCEB15A8A}"/>
    <dgm:cxn modelId="{B09CE03A-8153-4551-B964-B7B80405ADA2}" type="presOf" srcId="{82DAA4AE-9F4E-4BFC-9421-8BA17775CC9B}" destId="{0D43CF62-7D85-4D37-B43B-8A7CFDD290F9}" srcOrd="0" destOrd="0" presId="urn:microsoft.com/office/officeart/2005/8/layout/vList4"/>
    <dgm:cxn modelId="{947B6292-52D5-49FF-BD63-7E7063CD9B57}" type="presOf" srcId="{82DAA4AE-9F4E-4BFC-9421-8BA17775CC9B}" destId="{8869C8D1-5C22-4B2C-939B-A91A6AD53BEF}" srcOrd="1" destOrd="0" presId="urn:microsoft.com/office/officeart/2005/8/layout/vList4"/>
    <dgm:cxn modelId="{DD1E6B59-AA17-4BAD-AE19-7FDEEEB59A4A}" srcId="{734D6164-BCC7-48EF-B78F-7B21BDDA44AB}" destId="{D8748BCD-DA8F-4B29-B7B9-214EC4489305}" srcOrd="0" destOrd="0" parTransId="{796C4AC0-174E-4356-A2A7-BC4038C5F1E8}" sibTransId="{73D5CA47-D2B5-45B9-9E7E-9702669DAC87}"/>
    <dgm:cxn modelId="{1CBE8977-7621-4E8D-8787-9D60DF520B4F}" type="presOf" srcId="{DE5EAED3-6B3E-4168-90FD-672AAEA35CF6}" destId="{462E3AB8-2882-4300-8E65-75AD13E7AC76}" srcOrd="0" destOrd="1" presId="urn:microsoft.com/office/officeart/2005/8/layout/vList4"/>
    <dgm:cxn modelId="{7AC2CD5F-6E60-43F2-A469-FA2AFFE2BF31}" type="presParOf" srcId="{F21D8CD7-A7FA-432C-AB1A-B6552B0914D7}" destId="{7F6CFAD7-E45A-44F6-9391-0FD66FAF2BD7}" srcOrd="0" destOrd="0" presId="urn:microsoft.com/office/officeart/2005/8/layout/vList4"/>
    <dgm:cxn modelId="{3BC86AAE-FA8F-4B28-9EEE-59BF06929D89}" type="presParOf" srcId="{7F6CFAD7-E45A-44F6-9391-0FD66FAF2BD7}" destId="{462E3AB8-2882-4300-8E65-75AD13E7AC76}" srcOrd="0" destOrd="0" presId="urn:microsoft.com/office/officeart/2005/8/layout/vList4"/>
    <dgm:cxn modelId="{1E6B748A-ABD1-49CF-9AE9-041F4F7F4B17}" type="presParOf" srcId="{7F6CFAD7-E45A-44F6-9391-0FD66FAF2BD7}" destId="{22DE40D8-9CE6-440B-A13A-9F66C28233E1}" srcOrd="1" destOrd="0" presId="urn:microsoft.com/office/officeart/2005/8/layout/vList4"/>
    <dgm:cxn modelId="{B2DA7400-FABF-4AC4-A332-29F2BDBC5E5F}" type="presParOf" srcId="{7F6CFAD7-E45A-44F6-9391-0FD66FAF2BD7}" destId="{37F36357-3A2A-4EE8-B544-C0B7BA4F372B}" srcOrd="2" destOrd="0" presId="urn:microsoft.com/office/officeart/2005/8/layout/vList4"/>
    <dgm:cxn modelId="{4D4FEAAE-C0D5-4004-930D-7FC8E37BB125}" type="presParOf" srcId="{F21D8CD7-A7FA-432C-AB1A-B6552B0914D7}" destId="{1CDF7C68-6945-4A9E-99E4-2923EE72E87A}" srcOrd="1" destOrd="0" presId="urn:microsoft.com/office/officeart/2005/8/layout/vList4"/>
    <dgm:cxn modelId="{3224BE83-BB08-4896-800D-7791AD390647}" type="presParOf" srcId="{F21D8CD7-A7FA-432C-AB1A-B6552B0914D7}" destId="{7AA7EAF2-09A2-418C-930E-C0F033597C93}" srcOrd="2" destOrd="0" presId="urn:microsoft.com/office/officeart/2005/8/layout/vList4"/>
    <dgm:cxn modelId="{F998334C-AEA8-4E62-8674-705AA3475FAC}" type="presParOf" srcId="{7AA7EAF2-09A2-418C-930E-C0F033597C93}" destId="{0D43CF62-7D85-4D37-B43B-8A7CFDD290F9}" srcOrd="0" destOrd="0" presId="urn:microsoft.com/office/officeart/2005/8/layout/vList4"/>
    <dgm:cxn modelId="{050D35BD-093B-4799-9EE9-F144E4FCA25D}" type="presParOf" srcId="{7AA7EAF2-09A2-418C-930E-C0F033597C93}" destId="{764A2CC5-0FE3-4597-BF0C-816F877B3FDA}" srcOrd="1" destOrd="0" presId="urn:microsoft.com/office/officeart/2005/8/layout/vList4"/>
    <dgm:cxn modelId="{658AAEBC-0313-4400-9E65-B540916644E0}" type="presParOf" srcId="{7AA7EAF2-09A2-418C-930E-C0F033597C93}" destId="{8869C8D1-5C22-4B2C-939B-A91A6AD53BE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C39776-DB0A-4FB7-9B8B-267CF5C9C194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D6DA4A7-3DB1-4B6E-ACD4-13057576A698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รายงานการเงินของหน่วยงาน</a:t>
          </a:r>
        </a:p>
      </dgm:t>
    </dgm:pt>
    <dgm:pt modelId="{71B8D8CB-E284-4263-8CB0-082549D7D9E4}" type="par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B391566-5E6C-49E9-A2FC-AC13FDA593AE}" type="sib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54F52B4-C27B-49CA-B344-8E791C48B5BD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ส่วนราชการ</a:t>
          </a:r>
        </a:p>
      </dgm:t>
    </dgm:pt>
    <dgm:pt modelId="{40DEA16A-77D9-4D05-8A71-874719E13BF6}" type="par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C3A448-E98E-4F6D-8D8F-923582E7C2F3}" type="sib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6714DBD-D8F8-45A6-8BA1-FE9B93C8CA4F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รายงานการเงินแผ่นดิน</a:t>
          </a:r>
        </a:p>
      </dgm:t>
    </dgm:pt>
    <dgm:pt modelId="{07264C4E-A6A8-4353-B1A1-39A4F8749DE0}" type="par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53B5F41-9ACB-4541-B52B-C87EAADFADFC}" type="sib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AA9A990-B02E-47C8-83D1-F8C69C2CADAD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กระทรวงการคลัง</a:t>
          </a:r>
          <a:endParaRPr lang="th-TH" sz="2800" b="1" spc="-5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DB3DC4C-5A01-446D-A8B0-D93BC642D3CE}" type="par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B6E001-EC89-4701-BCC1-9D42F3D7FFD7}" type="sib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A68C6E9-178F-4C37-AFB4-2A336792E1FC}">
      <dgm:prSet phldrT="[ข้อความ]" custT="1"/>
      <dgm:spPr/>
      <dgm:t>
        <a:bodyPr/>
        <a:lstStyle/>
        <a:p>
          <a:r>
            <a:rPr lang="th-TH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รายงานการเงินรวมของรัฐบาลและหน่วยงานของรัฐ</a:t>
          </a:r>
        </a:p>
      </dgm:t>
    </dgm:pt>
    <dgm:pt modelId="{69FE3532-99C4-4207-9A39-67941FEF3862}" type="par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63942D3-9D79-42D7-93B6-64EABFAE79B6}" type="sib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FE068E0-4211-4247-B925-00ACA94084C0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องค์กรมหาชน</a:t>
          </a:r>
        </a:p>
      </dgm:t>
    </dgm:pt>
    <dgm:pt modelId="{C49F99A2-F749-442B-AB22-6FC7AA0E9FE8}" type="parTrans" cxnId="{55ABEA73-0486-4ECA-8BCE-0F61AB2F254B}">
      <dgm:prSet/>
      <dgm:spPr/>
      <dgm:t>
        <a:bodyPr/>
        <a:lstStyle/>
        <a:p>
          <a:endParaRPr lang="th-TH"/>
        </a:p>
      </dgm:t>
    </dgm:pt>
    <dgm:pt modelId="{7238B784-B41B-4D4C-9CB4-C36179AEB6A0}" type="sibTrans" cxnId="{55ABEA73-0486-4ECA-8BCE-0F61AB2F254B}">
      <dgm:prSet/>
      <dgm:spPr/>
      <dgm:t>
        <a:bodyPr/>
        <a:lstStyle/>
        <a:p>
          <a:endParaRPr lang="th-TH"/>
        </a:p>
      </dgm:t>
    </dgm:pt>
    <dgm:pt modelId="{CE3ACD20-0253-4F4D-A7E0-64949ADCC4E5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หน่วยงานอื่น</a:t>
          </a:r>
        </a:p>
      </dgm:t>
    </dgm:pt>
    <dgm:pt modelId="{A974D74B-1754-4E4B-955E-BDEA4059F030}" type="parTrans" cxnId="{B6E53C6E-BE8C-442B-9128-1676BCC7F968}">
      <dgm:prSet/>
      <dgm:spPr/>
      <dgm:t>
        <a:bodyPr/>
        <a:lstStyle/>
        <a:p>
          <a:endParaRPr lang="th-TH"/>
        </a:p>
      </dgm:t>
    </dgm:pt>
    <dgm:pt modelId="{32DA55F4-A122-4AFE-8623-526F651135DF}" type="sibTrans" cxnId="{B6E53C6E-BE8C-442B-9128-1676BCC7F968}">
      <dgm:prSet/>
      <dgm:spPr/>
      <dgm:t>
        <a:bodyPr/>
        <a:lstStyle/>
        <a:p>
          <a:endParaRPr lang="th-TH"/>
        </a:p>
      </dgm:t>
    </dgm:pt>
    <dgm:pt modelId="{6A336FA4-E5DD-44BD-9AB3-3ADE30BAA885}">
      <dgm:prSet phldrT="[ข้อความ]" custT="1"/>
      <dgm:spPr/>
      <dgm:t>
        <a:bodyPr/>
        <a:lstStyle/>
        <a:p>
          <a:r>
            <a:rPr lang="th-TH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สตง</a:t>
          </a:r>
          <a:r>
            <a:rPr lang="th-TH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รับรอง</a:t>
          </a:r>
        </a:p>
      </dgm:t>
    </dgm:pt>
    <dgm:pt modelId="{1BD593E6-4C30-4367-A683-20098379EDAD}" type="parTrans" cxnId="{0E09EB9A-4EEB-4004-B3AB-6A0B786AA92F}">
      <dgm:prSet/>
      <dgm:spPr/>
      <dgm:t>
        <a:bodyPr/>
        <a:lstStyle/>
        <a:p>
          <a:endParaRPr lang="th-TH"/>
        </a:p>
      </dgm:t>
    </dgm:pt>
    <dgm:pt modelId="{5BA0D9C2-B297-4E50-996C-32DA52E34B69}" type="sibTrans" cxnId="{0E09EB9A-4EEB-4004-B3AB-6A0B786AA92F}">
      <dgm:prSet/>
      <dgm:spPr/>
      <dgm:t>
        <a:bodyPr/>
        <a:lstStyle/>
        <a:p>
          <a:endParaRPr lang="th-TH"/>
        </a:p>
      </dgm:t>
    </dgm:pt>
    <dgm:pt modelId="{BCF99DCC-96B8-4CB7-A9CD-FDDD7B298504}">
      <dgm:prSet phldrT="[ข้อความ]" custT="1"/>
      <dgm:spPr/>
      <dgm:t>
        <a:bodyPr/>
        <a:lstStyle/>
        <a:p>
          <a:r>
            <a:rPr lang="th-TH" sz="3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สตง</a:t>
          </a:r>
          <a:r>
            <a: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รับรอง</a:t>
          </a:r>
        </a:p>
      </dgm:t>
    </dgm:pt>
    <dgm:pt modelId="{FF8A4780-CEF9-4626-AACC-A35F14CF8B28}" type="sibTrans" cxnId="{04D826A1-D367-4918-92A7-7AE43030C2D8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09641C9-D53B-42F1-9454-718B68D4FD9A}" type="parTrans" cxnId="{04D826A1-D367-4918-92A7-7AE43030C2D8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F7F9415-0130-48B9-9022-48DBA8D2D28B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ฯลฯ</a:t>
          </a:r>
        </a:p>
      </dgm:t>
    </dgm:pt>
    <dgm:pt modelId="{F385AB95-5B94-40B9-94ED-66DF2D62C837}" type="parTrans" cxnId="{F9C91F31-9EDE-41EC-A9FF-37C1148FDA2F}">
      <dgm:prSet/>
      <dgm:spPr/>
      <dgm:t>
        <a:bodyPr/>
        <a:lstStyle/>
        <a:p>
          <a:endParaRPr lang="th-TH"/>
        </a:p>
      </dgm:t>
    </dgm:pt>
    <dgm:pt modelId="{D4DC64F1-9F8D-428A-9E12-61CD22CE33C6}" type="sibTrans" cxnId="{F9C91F31-9EDE-41EC-A9FF-37C1148FDA2F}">
      <dgm:prSet/>
      <dgm:spPr/>
      <dgm:t>
        <a:bodyPr/>
        <a:lstStyle/>
        <a:p>
          <a:endParaRPr lang="th-TH"/>
        </a:p>
      </dgm:t>
    </dgm:pt>
    <dgm:pt modelId="{471BA9E0-F6D8-4205-AF83-456BE53A6385}" type="pres">
      <dgm:prSet presAssocID="{98C39776-DB0A-4FB7-9B8B-267CF5C9C1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BE6849-F92D-4D81-B58C-86AE028096E3}" type="pres">
      <dgm:prSet presAssocID="{7D6DA4A7-3DB1-4B6E-ACD4-13057576A698}" presName="composite" presStyleCnt="0"/>
      <dgm:spPr/>
    </dgm:pt>
    <dgm:pt modelId="{29E961E4-0E2E-4FA0-B475-220A31084CC6}" type="pres">
      <dgm:prSet presAssocID="{7D6DA4A7-3DB1-4B6E-ACD4-13057576A6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E437-1766-4ECE-B43F-F670662EC884}" type="pres">
      <dgm:prSet presAssocID="{7D6DA4A7-3DB1-4B6E-ACD4-13057576A69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32657-E5A0-4D27-A2F5-C647F8CE8917}" type="pres">
      <dgm:prSet presAssocID="{BB391566-5E6C-49E9-A2FC-AC13FDA593AE}" presName="space" presStyleCnt="0"/>
      <dgm:spPr/>
    </dgm:pt>
    <dgm:pt modelId="{C4DB825C-6F67-4D64-AA1F-58C8BE6389BF}" type="pres">
      <dgm:prSet presAssocID="{06714DBD-D8F8-45A6-8BA1-FE9B93C8CA4F}" presName="composite" presStyleCnt="0"/>
      <dgm:spPr/>
    </dgm:pt>
    <dgm:pt modelId="{5646C366-F681-4A55-98D3-4587D92E7CCC}" type="pres">
      <dgm:prSet presAssocID="{06714DBD-D8F8-45A6-8BA1-FE9B93C8CA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87E-1017-42F2-9242-A716B19C7731}" type="pres">
      <dgm:prSet presAssocID="{06714DBD-D8F8-45A6-8BA1-FE9B93C8CA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0926-B025-491B-91CB-436F1E467B80}" type="pres">
      <dgm:prSet presAssocID="{753B5F41-9ACB-4541-B52B-C87EAADFADFC}" presName="space" presStyleCnt="0"/>
      <dgm:spPr/>
    </dgm:pt>
    <dgm:pt modelId="{E034DE00-A0B2-4B37-A740-BAAA6E65AF74}" type="pres">
      <dgm:prSet presAssocID="{FA68C6E9-178F-4C37-AFB4-2A336792E1FC}" presName="composite" presStyleCnt="0"/>
      <dgm:spPr/>
    </dgm:pt>
    <dgm:pt modelId="{B1ABBC12-4C80-4235-9066-22866113F7D1}" type="pres">
      <dgm:prSet presAssocID="{FA68C6E9-178F-4C37-AFB4-2A336792E1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3868-ECE4-4D5F-9D86-4119D6865743}" type="pres">
      <dgm:prSet presAssocID="{FA68C6E9-178F-4C37-AFB4-2A336792E1F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3580FA8-6D95-42F9-83D8-7C53859E82AE}" srcId="{98C39776-DB0A-4FB7-9B8B-267CF5C9C194}" destId="{7D6DA4A7-3DB1-4B6E-ACD4-13057576A698}" srcOrd="0" destOrd="0" parTransId="{71B8D8CB-E284-4263-8CB0-082549D7D9E4}" sibTransId="{BB391566-5E6C-49E9-A2FC-AC13FDA593AE}"/>
    <dgm:cxn modelId="{F9C91F31-9EDE-41EC-A9FF-37C1148FDA2F}" srcId="{7D6DA4A7-3DB1-4B6E-ACD4-13057576A698}" destId="{AF7F9415-0130-48B9-9022-48DBA8D2D28B}" srcOrd="3" destOrd="0" parTransId="{F385AB95-5B94-40B9-94ED-66DF2D62C837}" sibTransId="{D4DC64F1-9F8D-428A-9E12-61CD22CE33C6}"/>
    <dgm:cxn modelId="{6EC4BCAE-8DD8-47D9-9101-E786653E5C27}" type="presOf" srcId="{CE3ACD20-0253-4F4D-A7E0-64949ADCC4E5}" destId="{56A8E437-1766-4ECE-B43F-F670662EC884}" srcOrd="0" destOrd="2" presId="urn:microsoft.com/office/officeart/2005/8/layout/hList1"/>
    <dgm:cxn modelId="{B70EC47E-B6EA-4AB2-93FB-5361A95594C5}" type="presOf" srcId="{FA68C6E9-178F-4C37-AFB4-2A336792E1FC}" destId="{B1ABBC12-4C80-4235-9066-22866113F7D1}" srcOrd="0" destOrd="0" presId="urn:microsoft.com/office/officeart/2005/8/layout/hList1"/>
    <dgm:cxn modelId="{257DBD32-63D7-40EF-BD40-4EC7076BB742}" srcId="{7D6DA4A7-3DB1-4B6E-ACD4-13057576A698}" destId="{954F52B4-C27B-49CA-B344-8E791C48B5BD}" srcOrd="0" destOrd="0" parTransId="{40DEA16A-77D9-4D05-8A71-874719E13BF6}" sibTransId="{7AC3A448-E98E-4F6D-8D8F-923582E7C2F3}"/>
    <dgm:cxn modelId="{05F93DCB-DC76-4A15-991F-BC35E9DEE82D}" type="presOf" srcId="{FFE068E0-4211-4247-B925-00ACA94084C0}" destId="{56A8E437-1766-4ECE-B43F-F670662EC884}" srcOrd="0" destOrd="1" presId="urn:microsoft.com/office/officeart/2005/8/layout/hList1"/>
    <dgm:cxn modelId="{847C5F70-C9BA-40C3-9D1B-A0904533791E}" srcId="{98C39776-DB0A-4FB7-9B8B-267CF5C9C194}" destId="{FA68C6E9-178F-4C37-AFB4-2A336792E1FC}" srcOrd="2" destOrd="0" parTransId="{69FE3532-99C4-4207-9A39-67941FEF3862}" sibTransId="{363942D3-9D79-42D7-93B6-64EABFAE79B6}"/>
    <dgm:cxn modelId="{B6E53C6E-BE8C-442B-9128-1676BCC7F968}" srcId="{7D6DA4A7-3DB1-4B6E-ACD4-13057576A698}" destId="{CE3ACD20-0253-4F4D-A7E0-64949ADCC4E5}" srcOrd="2" destOrd="0" parTransId="{A974D74B-1754-4E4B-955E-BDEA4059F030}" sibTransId="{32DA55F4-A122-4AFE-8623-526F651135DF}"/>
    <dgm:cxn modelId="{6B96A6A8-7648-465A-AFA1-B0083BA74E1D}" type="presOf" srcId="{06714DBD-D8F8-45A6-8BA1-FE9B93C8CA4F}" destId="{5646C366-F681-4A55-98D3-4587D92E7CCC}" srcOrd="0" destOrd="0" presId="urn:microsoft.com/office/officeart/2005/8/layout/hList1"/>
    <dgm:cxn modelId="{04D826A1-D367-4918-92A7-7AE43030C2D8}" srcId="{06714DBD-D8F8-45A6-8BA1-FE9B93C8CA4F}" destId="{BCF99DCC-96B8-4CB7-A9CD-FDDD7B298504}" srcOrd="1" destOrd="0" parTransId="{A09641C9-D53B-42F1-9454-718B68D4FD9A}" sibTransId="{FF8A4780-CEF9-4626-AACC-A35F14CF8B28}"/>
    <dgm:cxn modelId="{A3CC2FAA-F29D-4F91-BD7F-182337F03F2B}" type="presOf" srcId="{6A336FA4-E5DD-44BD-9AB3-3ADE30BAA885}" destId="{56A8E437-1766-4ECE-B43F-F670662EC884}" srcOrd="0" destOrd="4" presId="urn:microsoft.com/office/officeart/2005/8/layout/hList1"/>
    <dgm:cxn modelId="{DAD8B5E4-BFB3-41B2-A2EA-9A82DE8E53EE}" srcId="{98C39776-DB0A-4FB7-9B8B-267CF5C9C194}" destId="{06714DBD-D8F8-45A6-8BA1-FE9B93C8CA4F}" srcOrd="1" destOrd="0" parTransId="{07264C4E-A6A8-4353-B1A1-39A4F8749DE0}" sibTransId="{753B5F41-9ACB-4541-B52B-C87EAADFADFC}"/>
    <dgm:cxn modelId="{8F891E4A-0346-4E4C-AFEC-3674594E1E34}" type="presOf" srcId="{954F52B4-C27B-49CA-B344-8E791C48B5BD}" destId="{56A8E437-1766-4ECE-B43F-F670662EC884}" srcOrd="0" destOrd="0" presId="urn:microsoft.com/office/officeart/2005/8/layout/hList1"/>
    <dgm:cxn modelId="{DD3FB262-AA0B-4281-B503-D1C3BD253BA5}" type="presOf" srcId="{BCF99DCC-96B8-4CB7-A9CD-FDDD7B298504}" destId="{5FB2387E-1017-42F2-9242-A716B19C7731}" srcOrd="0" destOrd="1" presId="urn:microsoft.com/office/officeart/2005/8/layout/hList1"/>
    <dgm:cxn modelId="{09FB8C70-F52E-48FA-9910-B119161DD1B5}" type="presOf" srcId="{7D6DA4A7-3DB1-4B6E-ACD4-13057576A698}" destId="{29E961E4-0E2E-4FA0-B475-220A31084CC6}" srcOrd="0" destOrd="0" presId="urn:microsoft.com/office/officeart/2005/8/layout/hList1"/>
    <dgm:cxn modelId="{682ACFFD-9783-414C-9A57-C9AAA7F7E8A7}" type="presOf" srcId="{CAA9A990-B02E-47C8-83D1-F8C69C2CADAD}" destId="{5FB2387E-1017-42F2-9242-A716B19C7731}" srcOrd="0" destOrd="0" presId="urn:microsoft.com/office/officeart/2005/8/layout/hList1"/>
    <dgm:cxn modelId="{CF900C97-9B38-405E-960A-69AEE1C88476}" type="presOf" srcId="{98C39776-DB0A-4FB7-9B8B-267CF5C9C194}" destId="{471BA9E0-F6D8-4205-AF83-456BE53A6385}" srcOrd="0" destOrd="0" presId="urn:microsoft.com/office/officeart/2005/8/layout/hList1"/>
    <dgm:cxn modelId="{FD8D3711-572D-4483-8C7E-E9B22C37443B}" type="presOf" srcId="{AF7F9415-0130-48B9-9022-48DBA8D2D28B}" destId="{56A8E437-1766-4ECE-B43F-F670662EC884}" srcOrd="0" destOrd="3" presId="urn:microsoft.com/office/officeart/2005/8/layout/hList1"/>
    <dgm:cxn modelId="{55ABEA73-0486-4ECA-8BCE-0F61AB2F254B}" srcId="{7D6DA4A7-3DB1-4B6E-ACD4-13057576A698}" destId="{FFE068E0-4211-4247-B925-00ACA94084C0}" srcOrd="1" destOrd="0" parTransId="{C49F99A2-F749-442B-AB22-6FC7AA0E9FE8}" sibTransId="{7238B784-B41B-4D4C-9CB4-C36179AEB6A0}"/>
    <dgm:cxn modelId="{0E09EB9A-4EEB-4004-B3AB-6A0B786AA92F}" srcId="{7D6DA4A7-3DB1-4B6E-ACD4-13057576A698}" destId="{6A336FA4-E5DD-44BD-9AB3-3ADE30BAA885}" srcOrd="4" destOrd="0" parTransId="{1BD593E6-4C30-4367-A683-20098379EDAD}" sibTransId="{5BA0D9C2-B297-4E50-996C-32DA52E34B69}"/>
    <dgm:cxn modelId="{F40D005B-645C-4D22-B79F-9BAEA79DB132}" srcId="{06714DBD-D8F8-45A6-8BA1-FE9B93C8CA4F}" destId="{CAA9A990-B02E-47C8-83D1-F8C69C2CADAD}" srcOrd="0" destOrd="0" parTransId="{6DB3DC4C-5A01-446D-A8B0-D93BC642D3CE}" sibTransId="{C3B6E001-EC89-4701-BCC1-9D42F3D7FFD7}"/>
    <dgm:cxn modelId="{8CB70F3E-F61D-46BE-A3B2-AEACD5A26BF6}" type="presParOf" srcId="{471BA9E0-F6D8-4205-AF83-456BE53A6385}" destId="{3BBE6849-F92D-4D81-B58C-86AE028096E3}" srcOrd="0" destOrd="0" presId="urn:microsoft.com/office/officeart/2005/8/layout/hList1"/>
    <dgm:cxn modelId="{1D06174C-BB9A-4FF0-B75E-991C6EF8D0A3}" type="presParOf" srcId="{3BBE6849-F92D-4D81-B58C-86AE028096E3}" destId="{29E961E4-0E2E-4FA0-B475-220A31084CC6}" srcOrd="0" destOrd="0" presId="urn:microsoft.com/office/officeart/2005/8/layout/hList1"/>
    <dgm:cxn modelId="{604335DB-5075-4D87-981F-5A8D2F38585E}" type="presParOf" srcId="{3BBE6849-F92D-4D81-B58C-86AE028096E3}" destId="{56A8E437-1766-4ECE-B43F-F670662EC884}" srcOrd="1" destOrd="0" presId="urn:microsoft.com/office/officeart/2005/8/layout/hList1"/>
    <dgm:cxn modelId="{2023B37E-A02C-4A4B-9FF4-EA4DF9D8F879}" type="presParOf" srcId="{471BA9E0-F6D8-4205-AF83-456BE53A6385}" destId="{9B732657-E5A0-4D27-A2F5-C647F8CE8917}" srcOrd="1" destOrd="0" presId="urn:microsoft.com/office/officeart/2005/8/layout/hList1"/>
    <dgm:cxn modelId="{D23FA8B4-F37E-42A7-BE65-06402C08B092}" type="presParOf" srcId="{471BA9E0-F6D8-4205-AF83-456BE53A6385}" destId="{C4DB825C-6F67-4D64-AA1F-58C8BE6389BF}" srcOrd="2" destOrd="0" presId="urn:microsoft.com/office/officeart/2005/8/layout/hList1"/>
    <dgm:cxn modelId="{1A8B4D57-1A70-4033-BA30-C7AABEB8B545}" type="presParOf" srcId="{C4DB825C-6F67-4D64-AA1F-58C8BE6389BF}" destId="{5646C366-F681-4A55-98D3-4587D92E7CCC}" srcOrd="0" destOrd="0" presId="urn:microsoft.com/office/officeart/2005/8/layout/hList1"/>
    <dgm:cxn modelId="{3A1A6352-CE5E-4848-87C7-881133ED405B}" type="presParOf" srcId="{C4DB825C-6F67-4D64-AA1F-58C8BE6389BF}" destId="{5FB2387E-1017-42F2-9242-A716B19C7731}" srcOrd="1" destOrd="0" presId="urn:microsoft.com/office/officeart/2005/8/layout/hList1"/>
    <dgm:cxn modelId="{EE5353E6-CCD3-4458-941B-807FC39C2FA4}" type="presParOf" srcId="{471BA9E0-F6D8-4205-AF83-456BE53A6385}" destId="{CA650926-B025-491B-91CB-436F1E467B80}" srcOrd="3" destOrd="0" presId="urn:microsoft.com/office/officeart/2005/8/layout/hList1"/>
    <dgm:cxn modelId="{928C34F4-2F52-480D-A157-A728EF00CEB6}" type="presParOf" srcId="{471BA9E0-F6D8-4205-AF83-456BE53A6385}" destId="{E034DE00-A0B2-4B37-A740-BAAA6E65AF74}" srcOrd="4" destOrd="0" presId="urn:microsoft.com/office/officeart/2005/8/layout/hList1"/>
    <dgm:cxn modelId="{F3ACD827-2E08-492A-A2B3-C64B3CB4CA0A}" type="presParOf" srcId="{E034DE00-A0B2-4B37-A740-BAAA6E65AF74}" destId="{B1ABBC12-4C80-4235-9066-22866113F7D1}" srcOrd="0" destOrd="0" presId="urn:microsoft.com/office/officeart/2005/8/layout/hList1"/>
    <dgm:cxn modelId="{8238F4E9-A319-4D9D-A678-B7B2A7D4F2A5}" type="presParOf" srcId="{E034DE00-A0B2-4B37-A740-BAAA6E65AF74}" destId="{217E3868-ECE4-4D5F-9D86-4119D68657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C39776-DB0A-4FB7-9B8B-267CF5C9C194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D6DA4A7-3DB1-4B6E-ACD4-13057576A698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(1))</a:t>
          </a:r>
        </a:p>
      </dgm:t>
    </dgm:pt>
    <dgm:pt modelId="{71B8D8CB-E284-4263-8CB0-082549D7D9E4}" type="par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B391566-5E6C-49E9-A2FC-AC13FDA593AE}" type="sib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54F52B4-C27B-49CA-B344-8E791C48B5BD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รายงานการเงินรวมของรัฐบาลและหน่วยงานของรัฐ</a:t>
          </a:r>
          <a:endParaRPr lang="th-TH" sz="2800" b="0" dirty="0">
            <a:solidFill>
              <a:schemeClr val="tx1"/>
            </a:solidFill>
            <a:effectLst/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0DEA16A-77D9-4D05-8A71-874719E13BF6}" type="par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C3A448-E98E-4F6D-8D8F-923582E7C2F3}" type="sib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6714DBD-D8F8-45A6-8BA1-FE9B93C8CA4F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(2))</a:t>
          </a:r>
        </a:p>
      </dgm:t>
    </dgm:pt>
    <dgm:pt modelId="{07264C4E-A6A8-4353-B1A1-39A4F8749DE0}" type="par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53B5F41-9ACB-4541-B52B-C87EAADFADFC}" type="sib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AA9A990-B02E-47C8-83D1-F8C69C2CADAD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รายงานการเงินรวมของรัฐวิสาหกิจ</a:t>
          </a:r>
          <a:endParaRPr lang="th-TH" sz="2800" b="1" spc="-5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DB3DC4C-5A01-446D-A8B0-D93BC642D3CE}" type="par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B6E001-EC89-4701-BCC1-9D42F3D7FFD7}" type="sib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A68C6E9-178F-4C37-AFB4-2A336792E1FC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(3))</a:t>
          </a:r>
        </a:p>
      </dgm:t>
    </dgm:pt>
    <dgm:pt modelId="{69FE3532-99C4-4207-9A39-67941FEF3862}" type="par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63942D3-9D79-42D7-93B6-64EABFAE79B6}" type="sib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FEB7DA0-9CA4-4986-BE8B-FB394C0CE4ED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(4))</a:t>
          </a:r>
        </a:p>
      </dgm:t>
    </dgm:pt>
    <dgm:pt modelId="{01B4289C-DD6B-4EDC-B57A-7A22F0C262DD}" type="parTrans" cxnId="{B93309AE-E2FA-44A4-80D3-E52EB884FA3D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63A8AB7-1954-4D78-B255-EE6EF83CC6B8}" type="sibTrans" cxnId="{B93309AE-E2FA-44A4-80D3-E52EB884FA3D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0BF850-9F66-42B3-953C-B129B0C0F327}">
      <dgm:prSet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รายงานการเงินรวมขององค์กรปกครองส่วนท้องถิ่น</a:t>
          </a:r>
          <a:endParaRPr lang="th-TH" sz="2800" dirty="0"/>
        </a:p>
      </dgm:t>
    </dgm:pt>
    <dgm:pt modelId="{79E11F35-AC34-4098-B610-88401330D3EB}" type="parTrans" cxnId="{47D0615E-74A1-4CCE-9288-2F4E92640705}">
      <dgm:prSet/>
      <dgm:spPr/>
      <dgm:t>
        <a:bodyPr/>
        <a:lstStyle/>
        <a:p>
          <a:endParaRPr lang="th-TH"/>
        </a:p>
      </dgm:t>
    </dgm:pt>
    <dgm:pt modelId="{7A3182C4-7B1F-4E73-96AB-910D956696E3}" type="sibTrans" cxnId="{47D0615E-74A1-4CCE-9288-2F4E92640705}">
      <dgm:prSet/>
      <dgm:spPr/>
      <dgm:t>
        <a:bodyPr/>
        <a:lstStyle/>
        <a:p>
          <a:endParaRPr lang="th-TH"/>
        </a:p>
      </dgm:t>
    </dgm:pt>
    <dgm:pt modelId="{10B100B6-387E-4512-87D1-D834ED2835D5}">
      <dgm:prSet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รายงานการเงินรวมภาครัฐ</a:t>
          </a:r>
          <a:endParaRPr lang="th-TH" sz="2800" dirty="0"/>
        </a:p>
      </dgm:t>
    </dgm:pt>
    <dgm:pt modelId="{81EB0F47-8416-49AA-98AE-BABBBAEA4798}" type="parTrans" cxnId="{4A04C4AF-E2D4-4CBA-B882-9CA2600D27E7}">
      <dgm:prSet/>
      <dgm:spPr/>
      <dgm:t>
        <a:bodyPr/>
        <a:lstStyle/>
        <a:p>
          <a:endParaRPr lang="th-TH"/>
        </a:p>
      </dgm:t>
    </dgm:pt>
    <dgm:pt modelId="{045C412E-3DFC-4159-8C25-FC3BAC8064FA}" type="sibTrans" cxnId="{4A04C4AF-E2D4-4CBA-B882-9CA2600D27E7}">
      <dgm:prSet/>
      <dgm:spPr/>
      <dgm:t>
        <a:bodyPr/>
        <a:lstStyle/>
        <a:p>
          <a:endParaRPr lang="th-TH"/>
        </a:p>
      </dgm:t>
    </dgm:pt>
    <dgm:pt modelId="{471BA9E0-F6D8-4205-AF83-456BE53A6385}" type="pres">
      <dgm:prSet presAssocID="{98C39776-DB0A-4FB7-9B8B-267CF5C9C1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BE6849-F92D-4D81-B58C-86AE028096E3}" type="pres">
      <dgm:prSet presAssocID="{7D6DA4A7-3DB1-4B6E-ACD4-13057576A698}" presName="composite" presStyleCnt="0"/>
      <dgm:spPr/>
    </dgm:pt>
    <dgm:pt modelId="{29E961E4-0E2E-4FA0-B475-220A31084CC6}" type="pres">
      <dgm:prSet presAssocID="{7D6DA4A7-3DB1-4B6E-ACD4-13057576A69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E437-1766-4ECE-B43F-F670662EC884}" type="pres">
      <dgm:prSet presAssocID="{7D6DA4A7-3DB1-4B6E-ACD4-13057576A69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32657-E5A0-4D27-A2F5-C647F8CE8917}" type="pres">
      <dgm:prSet presAssocID="{BB391566-5E6C-49E9-A2FC-AC13FDA593AE}" presName="space" presStyleCnt="0"/>
      <dgm:spPr/>
    </dgm:pt>
    <dgm:pt modelId="{C4DB825C-6F67-4D64-AA1F-58C8BE6389BF}" type="pres">
      <dgm:prSet presAssocID="{06714DBD-D8F8-45A6-8BA1-FE9B93C8CA4F}" presName="composite" presStyleCnt="0"/>
      <dgm:spPr/>
    </dgm:pt>
    <dgm:pt modelId="{5646C366-F681-4A55-98D3-4587D92E7CCC}" type="pres">
      <dgm:prSet presAssocID="{06714DBD-D8F8-45A6-8BA1-FE9B93C8CA4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87E-1017-42F2-9242-A716B19C7731}" type="pres">
      <dgm:prSet presAssocID="{06714DBD-D8F8-45A6-8BA1-FE9B93C8CA4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0926-B025-491B-91CB-436F1E467B80}" type="pres">
      <dgm:prSet presAssocID="{753B5F41-9ACB-4541-B52B-C87EAADFADFC}" presName="space" presStyleCnt="0"/>
      <dgm:spPr/>
    </dgm:pt>
    <dgm:pt modelId="{E034DE00-A0B2-4B37-A740-BAAA6E65AF74}" type="pres">
      <dgm:prSet presAssocID="{FA68C6E9-178F-4C37-AFB4-2A336792E1FC}" presName="composite" presStyleCnt="0"/>
      <dgm:spPr/>
    </dgm:pt>
    <dgm:pt modelId="{B1ABBC12-4C80-4235-9066-22866113F7D1}" type="pres">
      <dgm:prSet presAssocID="{FA68C6E9-178F-4C37-AFB4-2A336792E1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3868-ECE4-4D5F-9D86-4119D6865743}" type="pres">
      <dgm:prSet presAssocID="{FA68C6E9-178F-4C37-AFB4-2A336792E1F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DBA8C-CA5E-4ECE-BB7F-E11184D3C7FE}" type="pres">
      <dgm:prSet presAssocID="{363942D3-9D79-42D7-93B6-64EABFAE79B6}" presName="space" presStyleCnt="0"/>
      <dgm:spPr/>
    </dgm:pt>
    <dgm:pt modelId="{9EE92065-D0F1-4BEA-A4AE-68E126A5A59C}" type="pres">
      <dgm:prSet presAssocID="{8FEB7DA0-9CA4-4986-BE8B-FB394C0CE4ED}" presName="composite" presStyleCnt="0"/>
      <dgm:spPr/>
    </dgm:pt>
    <dgm:pt modelId="{EF909514-E14A-4FE5-BDA2-C3D0BC0E8DC7}" type="pres">
      <dgm:prSet presAssocID="{8FEB7DA0-9CA4-4986-BE8B-FB394C0CE4E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77633-6DB8-4FCA-8C50-3644B7FE23A0}" type="pres">
      <dgm:prSet presAssocID="{8FEB7DA0-9CA4-4986-BE8B-FB394C0CE4E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4B269-67AE-4679-904D-79AB63F78DA3}" type="presOf" srcId="{06714DBD-D8F8-45A6-8BA1-FE9B93C8CA4F}" destId="{5646C366-F681-4A55-98D3-4587D92E7CCC}" srcOrd="0" destOrd="0" presId="urn:microsoft.com/office/officeart/2005/8/layout/hList1"/>
    <dgm:cxn modelId="{A6E8B1CC-B79E-4DB5-9DCA-2DD0CE9C4B3E}" type="presOf" srcId="{8FEB7DA0-9CA4-4986-BE8B-FB394C0CE4ED}" destId="{EF909514-E14A-4FE5-BDA2-C3D0BC0E8DC7}" srcOrd="0" destOrd="0" presId="urn:microsoft.com/office/officeart/2005/8/layout/hList1"/>
    <dgm:cxn modelId="{B93309AE-E2FA-44A4-80D3-E52EB884FA3D}" srcId="{98C39776-DB0A-4FB7-9B8B-267CF5C9C194}" destId="{8FEB7DA0-9CA4-4986-BE8B-FB394C0CE4ED}" srcOrd="3" destOrd="0" parTransId="{01B4289C-DD6B-4EDC-B57A-7A22F0C262DD}" sibTransId="{763A8AB7-1954-4D78-B255-EE6EF83CC6B8}"/>
    <dgm:cxn modelId="{DAD8B5E4-BFB3-41B2-A2EA-9A82DE8E53EE}" srcId="{98C39776-DB0A-4FB7-9B8B-267CF5C9C194}" destId="{06714DBD-D8F8-45A6-8BA1-FE9B93C8CA4F}" srcOrd="1" destOrd="0" parTransId="{07264C4E-A6A8-4353-B1A1-39A4F8749DE0}" sibTransId="{753B5F41-9ACB-4541-B52B-C87EAADFADFC}"/>
    <dgm:cxn modelId="{0AC00010-F138-4C90-B08D-ADAED541237C}" type="presOf" srcId="{98C39776-DB0A-4FB7-9B8B-267CF5C9C194}" destId="{471BA9E0-F6D8-4205-AF83-456BE53A6385}" srcOrd="0" destOrd="0" presId="urn:microsoft.com/office/officeart/2005/8/layout/hList1"/>
    <dgm:cxn modelId="{672DDAA9-C375-4C89-802B-CFBE5CEA4609}" type="presOf" srcId="{7D6DA4A7-3DB1-4B6E-ACD4-13057576A698}" destId="{29E961E4-0E2E-4FA0-B475-220A31084CC6}" srcOrd="0" destOrd="0" presId="urn:microsoft.com/office/officeart/2005/8/layout/hList1"/>
    <dgm:cxn modelId="{D7A2635B-73BA-417C-8023-510242AA200D}" type="presOf" srcId="{10B100B6-387E-4512-87D1-D834ED2835D5}" destId="{6DF77633-6DB8-4FCA-8C50-3644B7FE23A0}" srcOrd="0" destOrd="0" presId="urn:microsoft.com/office/officeart/2005/8/layout/hList1"/>
    <dgm:cxn modelId="{4A04C4AF-E2D4-4CBA-B882-9CA2600D27E7}" srcId="{8FEB7DA0-9CA4-4986-BE8B-FB394C0CE4ED}" destId="{10B100B6-387E-4512-87D1-D834ED2835D5}" srcOrd="0" destOrd="0" parTransId="{81EB0F47-8416-49AA-98AE-BABBBAEA4798}" sibTransId="{045C412E-3DFC-4159-8C25-FC3BAC8064FA}"/>
    <dgm:cxn modelId="{5AC3E328-D7D8-40B7-BBE1-23E44784CF68}" type="presOf" srcId="{FA68C6E9-178F-4C37-AFB4-2A336792E1FC}" destId="{B1ABBC12-4C80-4235-9066-22866113F7D1}" srcOrd="0" destOrd="0" presId="urn:microsoft.com/office/officeart/2005/8/layout/hList1"/>
    <dgm:cxn modelId="{73580FA8-6D95-42F9-83D8-7C53859E82AE}" srcId="{98C39776-DB0A-4FB7-9B8B-267CF5C9C194}" destId="{7D6DA4A7-3DB1-4B6E-ACD4-13057576A698}" srcOrd="0" destOrd="0" parTransId="{71B8D8CB-E284-4263-8CB0-082549D7D9E4}" sibTransId="{BB391566-5E6C-49E9-A2FC-AC13FDA593AE}"/>
    <dgm:cxn modelId="{C0F389A7-C13B-4F60-A365-BC988B0225A1}" type="presOf" srcId="{954F52B4-C27B-49CA-B344-8E791C48B5BD}" destId="{56A8E437-1766-4ECE-B43F-F670662EC884}" srcOrd="0" destOrd="0" presId="urn:microsoft.com/office/officeart/2005/8/layout/hList1"/>
    <dgm:cxn modelId="{F40D005B-645C-4D22-B79F-9BAEA79DB132}" srcId="{06714DBD-D8F8-45A6-8BA1-FE9B93C8CA4F}" destId="{CAA9A990-B02E-47C8-83D1-F8C69C2CADAD}" srcOrd="0" destOrd="0" parTransId="{6DB3DC4C-5A01-446D-A8B0-D93BC642D3CE}" sibTransId="{C3B6E001-EC89-4701-BCC1-9D42F3D7FFD7}"/>
    <dgm:cxn modelId="{47D0615E-74A1-4CCE-9288-2F4E92640705}" srcId="{FA68C6E9-178F-4C37-AFB4-2A336792E1FC}" destId="{7A0BF850-9F66-42B3-953C-B129B0C0F327}" srcOrd="0" destOrd="0" parTransId="{79E11F35-AC34-4098-B610-88401330D3EB}" sibTransId="{7A3182C4-7B1F-4E73-96AB-910D956696E3}"/>
    <dgm:cxn modelId="{D92466C5-CFD4-4313-B3B2-424F15A4082C}" type="presOf" srcId="{7A0BF850-9F66-42B3-953C-B129B0C0F327}" destId="{217E3868-ECE4-4D5F-9D86-4119D6865743}" srcOrd="0" destOrd="0" presId="urn:microsoft.com/office/officeart/2005/8/layout/hList1"/>
    <dgm:cxn modelId="{847C5F70-C9BA-40C3-9D1B-A0904533791E}" srcId="{98C39776-DB0A-4FB7-9B8B-267CF5C9C194}" destId="{FA68C6E9-178F-4C37-AFB4-2A336792E1FC}" srcOrd="2" destOrd="0" parTransId="{69FE3532-99C4-4207-9A39-67941FEF3862}" sibTransId="{363942D3-9D79-42D7-93B6-64EABFAE79B6}"/>
    <dgm:cxn modelId="{257DBD32-63D7-40EF-BD40-4EC7076BB742}" srcId="{7D6DA4A7-3DB1-4B6E-ACD4-13057576A698}" destId="{954F52B4-C27B-49CA-B344-8E791C48B5BD}" srcOrd="0" destOrd="0" parTransId="{40DEA16A-77D9-4D05-8A71-874719E13BF6}" sibTransId="{7AC3A448-E98E-4F6D-8D8F-923582E7C2F3}"/>
    <dgm:cxn modelId="{5092E117-5D61-427D-A1D9-FC6945E5DEB5}" type="presOf" srcId="{CAA9A990-B02E-47C8-83D1-F8C69C2CADAD}" destId="{5FB2387E-1017-42F2-9242-A716B19C7731}" srcOrd="0" destOrd="0" presId="urn:microsoft.com/office/officeart/2005/8/layout/hList1"/>
    <dgm:cxn modelId="{023156A6-A014-4EB4-9465-D09F82C39761}" type="presParOf" srcId="{471BA9E0-F6D8-4205-AF83-456BE53A6385}" destId="{3BBE6849-F92D-4D81-B58C-86AE028096E3}" srcOrd="0" destOrd="0" presId="urn:microsoft.com/office/officeart/2005/8/layout/hList1"/>
    <dgm:cxn modelId="{81BDEE68-8E4D-4114-8F18-5241069D4444}" type="presParOf" srcId="{3BBE6849-F92D-4D81-B58C-86AE028096E3}" destId="{29E961E4-0E2E-4FA0-B475-220A31084CC6}" srcOrd="0" destOrd="0" presId="urn:microsoft.com/office/officeart/2005/8/layout/hList1"/>
    <dgm:cxn modelId="{78AEC8FE-B7F5-4356-9E09-9D592142F88E}" type="presParOf" srcId="{3BBE6849-F92D-4D81-B58C-86AE028096E3}" destId="{56A8E437-1766-4ECE-B43F-F670662EC884}" srcOrd="1" destOrd="0" presId="urn:microsoft.com/office/officeart/2005/8/layout/hList1"/>
    <dgm:cxn modelId="{25506452-65E2-4BD8-84AD-0CD50BEA5B3B}" type="presParOf" srcId="{471BA9E0-F6D8-4205-AF83-456BE53A6385}" destId="{9B732657-E5A0-4D27-A2F5-C647F8CE8917}" srcOrd="1" destOrd="0" presId="urn:microsoft.com/office/officeart/2005/8/layout/hList1"/>
    <dgm:cxn modelId="{2284C7FE-868F-4C6C-93A7-37FBD432B417}" type="presParOf" srcId="{471BA9E0-F6D8-4205-AF83-456BE53A6385}" destId="{C4DB825C-6F67-4D64-AA1F-58C8BE6389BF}" srcOrd="2" destOrd="0" presId="urn:microsoft.com/office/officeart/2005/8/layout/hList1"/>
    <dgm:cxn modelId="{9F60BE9F-0157-4189-AD82-C2ED541A40AF}" type="presParOf" srcId="{C4DB825C-6F67-4D64-AA1F-58C8BE6389BF}" destId="{5646C366-F681-4A55-98D3-4587D92E7CCC}" srcOrd="0" destOrd="0" presId="urn:microsoft.com/office/officeart/2005/8/layout/hList1"/>
    <dgm:cxn modelId="{A7D617CC-DBFC-4B76-9E2A-ECA5862B3177}" type="presParOf" srcId="{C4DB825C-6F67-4D64-AA1F-58C8BE6389BF}" destId="{5FB2387E-1017-42F2-9242-A716B19C7731}" srcOrd="1" destOrd="0" presId="urn:microsoft.com/office/officeart/2005/8/layout/hList1"/>
    <dgm:cxn modelId="{58D8E06E-B258-4933-BD37-542C4A9E9B3B}" type="presParOf" srcId="{471BA9E0-F6D8-4205-AF83-456BE53A6385}" destId="{CA650926-B025-491B-91CB-436F1E467B80}" srcOrd="3" destOrd="0" presId="urn:microsoft.com/office/officeart/2005/8/layout/hList1"/>
    <dgm:cxn modelId="{4239EE5F-E9F7-4DE0-86EE-2C2986ABD1B2}" type="presParOf" srcId="{471BA9E0-F6D8-4205-AF83-456BE53A6385}" destId="{E034DE00-A0B2-4B37-A740-BAAA6E65AF74}" srcOrd="4" destOrd="0" presId="urn:microsoft.com/office/officeart/2005/8/layout/hList1"/>
    <dgm:cxn modelId="{CFDA5A34-270C-4025-ADD6-1F7447482F89}" type="presParOf" srcId="{E034DE00-A0B2-4B37-A740-BAAA6E65AF74}" destId="{B1ABBC12-4C80-4235-9066-22866113F7D1}" srcOrd="0" destOrd="0" presId="urn:microsoft.com/office/officeart/2005/8/layout/hList1"/>
    <dgm:cxn modelId="{A9FB4422-C865-446B-BD99-61104188D01D}" type="presParOf" srcId="{E034DE00-A0B2-4B37-A740-BAAA6E65AF74}" destId="{217E3868-ECE4-4D5F-9D86-4119D6865743}" srcOrd="1" destOrd="0" presId="urn:microsoft.com/office/officeart/2005/8/layout/hList1"/>
    <dgm:cxn modelId="{6FC474D3-8F9D-4350-A3EE-E45FBF768AD6}" type="presParOf" srcId="{471BA9E0-F6D8-4205-AF83-456BE53A6385}" destId="{B6EDBA8C-CA5E-4ECE-BB7F-E11184D3C7FE}" srcOrd="5" destOrd="0" presId="urn:microsoft.com/office/officeart/2005/8/layout/hList1"/>
    <dgm:cxn modelId="{9EB2157D-12F6-41C2-AC7B-7F47861AFB0C}" type="presParOf" srcId="{471BA9E0-F6D8-4205-AF83-456BE53A6385}" destId="{9EE92065-D0F1-4BEA-A4AE-68E126A5A59C}" srcOrd="6" destOrd="0" presId="urn:microsoft.com/office/officeart/2005/8/layout/hList1"/>
    <dgm:cxn modelId="{FF037828-1E6A-48B9-9721-FCB376D17CDD}" type="presParOf" srcId="{9EE92065-D0F1-4BEA-A4AE-68E126A5A59C}" destId="{EF909514-E14A-4FE5-BDA2-C3D0BC0E8DC7}" srcOrd="0" destOrd="0" presId="urn:microsoft.com/office/officeart/2005/8/layout/hList1"/>
    <dgm:cxn modelId="{F5E88D43-E47B-4EBF-BC09-0115CB5CDAF2}" type="presParOf" srcId="{9EE92065-D0F1-4BEA-A4AE-68E126A5A59C}" destId="{6DF77633-6DB8-4FCA-8C50-3644B7FE23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AE47-881F-4E94-B715-DC740CDA12A9}">
      <dsp:nvSpPr>
        <dsp:cNvPr id="0" name=""/>
        <dsp:cNvSpPr/>
      </dsp:nvSpPr>
      <dsp:spPr>
        <a:xfrm>
          <a:off x="3552405" y="2094701"/>
          <a:ext cx="1608155" cy="16081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หน่วยงาน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ของรัฐ</a:t>
          </a:r>
        </a:p>
      </dsp:txBody>
      <dsp:txXfrm>
        <a:off x="3787914" y="2330210"/>
        <a:ext cx="1137137" cy="1137137"/>
      </dsp:txXfrm>
    </dsp:sp>
    <dsp:sp modelId="{434A852C-A366-4D1D-94A8-54DB3C4958F6}">
      <dsp:nvSpPr>
        <dsp:cNvPr id="0" name=""/>
        <dsp:cNvSpPr/>
      </dsp:nvSpPr>
      <dsp:spPr>
        <a:xfrm rot="16200000">
          <a:off x="4185835" y="1508998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37029" y="1669546"/>
        <a:ext cx="238907" cy="328064"/>
      </dsp:txXfrm>
    </dsp:sp>
    <dsp:sp modelId="{BF6ECF0B-8769-48E1-93D5-0412A5EB9FCC}">
      <dsp:nvSpPr>
        <dsp:cNvPr id="0" name=""/>
        <dsp:cNvSpPr/>
      </dsp:nvSpPr>
      <dsp:spPr>
        <a:xfrm>
          <a:off x="3632813" y="3409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ส่วนราชการ</a:t>
          </a:r>
        </a:p>
      </dsp:txBody>
      <dsp:txXfrm>
        <a:off x="3844771" y="215367"/>
        <a:ext cx="1023423" cy="1023423"/>
      </dsp:txXfrm>
    </dsp:sp>
    <dsp:sp modelId="{E36D08D1-4CF5-46A5-B2EF-F6B1B59C3118}">
      <dsp:nvSpPr>
        <dsp:cNvPr id="0" name=""/>
        <dsp:cNvSpPr/>
      </dsp:nvSpPr>
      <dsp:spPr>
        <a:xfrm rot="19285714">
          <a:off x="5058668" y="1929332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069837" y="2070605"/>
        <a:ext cx="238907" cy="328064"/>
      </dsp:txXfrm>
    </dsp:sp>
    <dsp:sp modelId="{8EBC17DD-AFA0-4AA0-89D4-C38D3F900790}">
      <dsp:nvSpPr>
        <dsp:cNvPr id="0" name=""/>
        <dsp:cNvSpPr/>
      </dsp:nvSpPr>
      <dsp:spPr>
        <a:xfrm>
          <a:off x="5330717" y="821076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รัฐวิสาหกิจ</a:t>
          </a:r>
        </a:p>
      </dsp:txBody>
      <dsp:txXfrm>
        <a:off x="5542675" y="1033034"/>
        <a:ext cx="1023423" cy="1023423"/>
      </dsp:txXfrm>
    </dsp:sp>
    <dsp:sp modelId="{20D13520-DF76-4858-80BD-3D30D3E88E72}">
      <dsp:nvSpPr>
        <dsp:cNvPr id="0" name=""/>
        <dsp:cNvSpPr/>
      </dsp:nvSpPr>
      <dsp:spPr>
        <a:xfrm rot="771429">
          <a:off x="5274240" y="2873814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75524" y="2971776"/>
        <a:ext cx="238907" cy="328064"/>
      </dsp:txXfrm>
    </dsp:sp>
    <dsp:sp modelId="{363D3BE0-5DED-451E-8023-20BCE2EC539D}">
      <dsp:nvSpPr>
        <dsp:cNvPr id="0" name=""/>
        <dsp:cNvSpPr/>
      </dsp:nvSpPr>
      <dsp:spPr>
        <a:xfrm>
          <a:off x="5750065" y="2658358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หน่วยงานของศาลทุกประเภท</a:t>
          </a:r>
        </a:p>
      </dsp:txBody>
      <dsp:txXfrm>
        <a:off x="5962023" y="2870316"/>
        <a:ext cx="1023423" cy="1023423"/>
      </dsp:txXfrm>
    </dsp:sp>
    <dsp:sp modelId="{77644C69-1C37-43E9-A980-AD5EDA99CFD5}">
      <dsp:nvSpPr>
        <dsp:cNvPr id="0" name=""/>
        <dsp:cNvSpPr/>
      </dsp:nvSpPr>
      <dsp:spPr>
        <a:xfrm rot="3857143">
          <a:off x="4670221" y="3631230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699203" y="3694460"/>
        <a:ext cx="238907" cy="328064"/>
      </dsp:txXfrm>
    </dsp:sp>
    <dsp:sp modelId="{259E853F-0A67-444D-8CE2-1E9A35190F11}">
      <dsp:nvSpPr>
        <dsp:cNvPr id="0" name=""/>
        <dsp:cNvSpPr/>
      </dsp:nvSpPr>
      <dsp:spPr>
        <a:xfrm>
          <a:off x="4575079" y="4131744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องค์กรมหาชน</a:t>
          </a:r>
        </a:p>
      </dsp:txBody>
      <dsp:txXfrm>
        <a:off x="4787037" y="4343702"/>
        <a:ext cx="1023423" cy="1023423"/>
      </dsp:txXfrm>
    </dsp:sp>
    <dsp:sp modelId="{945B6E74-4F2E-4545-990B-5B405C7004CA}">
      <dsp:nvSpPr>
        <dsp:cNvPr id="0" name=""/>
        <dsp:cNvSpPr/>
      </dsp:nvSpPr>
      <dsp:spPr>
        <a:xfrm rot="6942857">
          <a:off x="3701450" y="3631230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3774856" y="3694460"/>
        <a:ext cx="238907" cy="328064"/>
      </dsp:txXfrm>
    </dsp:sp>
    <dsp:sp modelId="{07815E58-89F7-4F21-90B9-46C83E1ADB44}">
      <dsp:nvSpPr>
        <dsp:cNvPr id="0" name=""/>
        <dsp:cNvSpPr/>
      </dsp:nvSpPr>
      <dsp:spPr>
        <a:xfrm>
          <a:off x="2690548" y="4131744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ทุนหมุนเวียน</a:t>
          </a:r>
        </a:p>
      </dsp:txBody>
      <dsp:txXfrm>
        <a:off x="2902506" y="4343702"/>
        <a:ext cx="1023423" cy="1023423"/>
      </dsp:txXfrm>
    </dsp:sp>
    <dsp:sp modelId="{829280E6-0FE1-476B-B7F9-866E325B1BAC}">
      <dsp:nvSpPr>
        <dsp:cNvPr id="0" name=""/>
        <dsp:cNvSpPr/>
      </dsp:nvSpPr>
      <dsp:spPr>
        <a:xfrm rot="10028571">
          <a:off x="3097431" y="2873814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3198535" y="2971776"/>
        <a:ext cx="238907" cy="328064"/>
      </dsp:txXfrm>
    </dsp:sp>
    <dsp:sp modelId="{667AB632-C681-4001-A419-895C5AFCACAF}">
      <dsp:nvSpPr>
        <dsp:cNvPr id="0" name=""/>
        <dsp:cNvSpPr/>
      </dsp:nvSpPr>
      <dsp:spPr>
        <a:xfrm>
          <a:off x="1515562" y="2658358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อ.</a:t>
          </a:r>
          <a:r>
            <a:rPr lang="th-TH" sz="2600" b="1" kern="1200" dirty="0" err="1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ป.ท</a:t>
          </a: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</a:p>
      </dsp:txBody>
      <dsp:txXfrm>
        <a:off x="1727520" y="2870316"/>
        <a:ext cx="1023423" cy="1023423"/>
      </dsp:txXfrm>
    </dsp:sp>
    <dsp:sp modelId="{A452A8D7-C59D-445D-B1F8-752C52433CE3}">
      <dsp:nvSpPr>
        <dsp:cNvPr id="0" name=""/>
        <dsp:cNvSpPr/>
      </dsp:nvSpPr>
      <dsp:spPr>
        <a:xfrm rot="13114286">
          <a:off x="3313003" y="1929332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3404222" y="2070605"/>
        <a:ext cx="238907" cy="328064"/>
      </dsp:txXfrm>
    </dsp:sp>
    <dsp:sp modelId="{E4B8E1C3-23C7-445E-822F-903FA9B792A1}">
      <dsp:nvSpPr>
        <dsp:cNvPr id="0" name=""/>
        <dsp:cNvSpPr/>
      </dsp:nvSpPr>
      <dsp:spPr>
        <a:xfrm>
          <a:off x="1934909" y="821076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หน่วยงานอื่น</a:t>
          </a:r>
        </a:p>
      </dsp:txBody>
      <dsp:txXfrm>
        <a:off x="2146867" y="1033034"/>
        <a:ext cx="1023423" cy="102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10B1-472B-4023-8C96-3B3BF3186E53}">
      <dsp:nvSpPr>
        <dsp:cNvPr id="0" name=""/>
        <dsp:cNvSpPr/>
      </dsp:nvSpPr>
      <dsp:spPr>
        <a:xfrm>
          <a:off x="187051" y="0"/>
          <a:ext cx="3131096" cy="13081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การรับรู้รายการ (</a:t>
          </a:r>
          <a:r>
            <a:rPr lang="en-US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Recognition)</a:t>
          </a:r>
          <a:endParaRPr lang="th-TH" sz="2800" b="1" kern="1200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364" y="38313"/>
        <a:ext cx="3054470" cy="1231474"/>
      </dsp:txXfrm>
    </dsp:sp>
    <dsp:sp modelId="{677F5BC8-C9B0-43F2-A3EC-0694F5D31090}">
      <dsp:nvSpPr>
        <dsp:cNvPr id="0" name=""/>
        <dsp:cNvSpPr/>
      </dsp:nvSpPr>
      <dsp:spPr>
        <a:xfrm rot="5400000">
          <a:off x="1507330" y="1340802"/>
          <a:ext cx="490537" cy="5886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576006" y="1389856"/>
        <a:ext cx="353187" cy="343376"/>
      </dsp:txXfrm>
    </dsp:sp>
    <dsp:sp modelId="{87D4C699-4FB5-4259-A658-B2922720958E}">
      <dsp:nvSpPr>
        <dsp:cNvPr id="0" name=""/>
        <dsp:cNvSpPr/>
      </dsp:nvSpPr>
      <dsp:spPr>
        <a:xfrm>
          <a:off x="125650" y="1962149"/>
          <a:ext cx="3253898" cy="13081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การวัดมูลค่า (</a:t>
          </a:r>
          <a:r>
            <a:rPr lang="en-US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Measurement)</a:t>
          </a:r>
          <a:endParaRPr lang="th-TH" sz="2800" b="1" kern="1200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3963" y="2000462"/>
        <a:ext cx="3177272" cy="1231474"/>
      </dsp:txXfrm>
    </dsp:sp>
    <dsp:sp modelId="{7C0F875E-ACE6-4EEB-BAD4-EF1120FC75BC}">
      <dsp:nvSpPr>
        <dsp:cNvPr id="0" name=""/>
        <dsp:cNvSpPr/>
      </dsp:nvSpPr>
      <dsp:spPr>
        <a:xfrm rot="5400000">
          <a:off x="1507330" y="3302952"/>
          <a:ext cx="490537" cy="5886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576006" y="3352006"/>
        <a:ext cx="353187" cy="343376"/>
      </dsp:txXfrm>
    </dsp:sp>
    <dsp:sp modelId="{A24EE630-2D94-48DE-B054-75F1A5B84862}">
      <dsp:nvSpPr>
        <dsp:cNvPr id="0" name=""/>
        <dsp:cNvSpPr/>
      </dsp:nvSpPr>
      <dsp:spPr>
        <a:xfrm>
          <a:off x="125650" y="3924300"/>
          <a:ext cx="3253898" cy="13081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การเปิดเผยข้อมูล (</a:t>
          </a:r>
          <a:r>
            <a:rPr lang="en-US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Presentation &amp; Discloser)</a:t>
          </a:r>
          <a:endParaRPr lang="th-TH" sz="2800" b="1" kern="1200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3963" y="3962613"/>
        <a:ext cx="3177272" cy="1231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3AB8-2882-4300-8E65-75AD13E7AC76}">
      <dsp:nvSpPr>
        <dsp:cNvPr id="0" name=""/>
        <dsp:cNvSpPr/>
      </dsp:nvSpPr>
      <dsp:spPr>
        <a:xfrm>
          <a:off x="0" y="0"/>
          <a:ext cx="6534725" cy="22613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(ก) มีความเป็นไปได้ค่อนข้างแน่ที่หน่วยงานจะได้รับประโยชน์เชิงเศรษฐกิจในอนาคต หรือศักยภาพในการให้บริการเพิ่มขึ้นจากรายการนั้น และ </a:t>
          </a:r>
          <a:endParaRPr lang="th-TH" sz="3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1545438" y="0"/>
        <a:ext cx="4989287" cy="2261320"/>
      </dsp:txXfrm>
    </dsp:sp>
    <dsp:sp modelId="{22DE40D8-9CE6-440B-A13A-9F66C28233E1}">
      <dsp:nvSpPr>
        <dsp:cNvPr id="0" name=""/>
        <dsp:cNvSpPr/>
      </dsp:nvSpPr>
      <dsp:spPr>
        <a:xfrm>
          <a:off x="181719" y="144023"/>
          <a:ext cx="1306945" cy="19079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3CF62-7D85-4D37-B43B-8A7CFDD290F9}">
      <dsp:nvSpPr>
        <dsp:cNvPr id="0" name=""/>
        <dsp:cNvSpPr/>
      </dsp:nvSpPr>
      <dsp:spPr>
        <a:xfrm>
          <a:off x="0" y="2330912"/>
          <a:ext cx="6534725" cy="2159173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(ข) สามารถวัดมูลค่าต้นทุน หรือมูลค่ายุติธรรม (รายการที่ไม่มีการแลกเปลี่ยน) ได้อย่างน่าเชื่อถือ</a:t>
          </a:r>
          <a:endParaRPr lang="th-TH" sz="3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1545438" y="2330912"/>
        <a:ext cx="4989287" cy="2159173"/>
      </dsp:txXfrm>
    </dsp:sp>
    <dsp:sp modelId="{764A2CC5-0FE3-4597-BF0C-816F877B3FDA}">
      <dsp:nvSpPr>
        <dsp:cNvPr id="0" name=""/>
        <dsp:cNvSpPr/>
      </dsp:nvSpPr>
      <dsp:spPr>
        <a:xfrm>
          <a:off x="169120" y="2403915"/>
          <a:ext cx="1306945" cy="19079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01/12/59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285AC-9789-4833-99FA-E3A59D1865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5110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01/12/59</a:t>
            </a:r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057B0-2FAB-45C5-A8EC-9441FE4004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383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3238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658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3933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0880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256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374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9875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2645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57B0-2FAB-45C5-A8EC-9441FE40048A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869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166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08BA-7BC2-4292-990D-8F3CD5B05A3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FAEC-7F79-440B-BD69-EF295044D6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0756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6829-039C-4BF0-AB18-9AA4B6A0C5F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7733-8453-4063-8F13-A825B0BE59C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799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5DFA-95AF-40B4-9B54-B84B42BF088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634C-C7F9-4530-896C-7CC17AFAD0D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6761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B6306-AF44-436B-812C-06BDECE6E5EE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EDA816-C613-4D70-A216-9BCBB2C2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71D830-E4AA-4773-B72A-9EAAEFEE030B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0FEE8-81B5-4BCF-817F-1DEDE3D2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2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CAEC21-4A7A-40AE-9F96-5BFB0F52C18E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9206A-3D7C-44EB-979C-C3D890F4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586425-453D-4C90-A1C7-C5F84E6C5424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91CD08-019A-45DF-BCFC-6F3345A57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4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0BB334-A918-47A7-B589-84245FB4554F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41B87E-6509-45F4-9569-3C621AD4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14EBF7-64D5-47F3-826B-6AE657763D0A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EBB44-7F33-4B44-A3DD-9D151062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9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259095-1FA0-41C6-A18B-BC2C97AE0A1B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40ACC8-32E3-4B7A-A536-652DE44F4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F4F075-50A3-47DE-9CD7-303E308B36C6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2D8335-08CF-4E48-AD73-540700D3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273C-0EEE-471B-A75C-91E28497998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885C-F1A9-4736-8383-12B0F69571B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3767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4C3659-9E77-4F22-AABB-D46CC6DFF4CA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4A8B56-6898-4E69-924C-B08A72F5C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61684F-B153-4C4E-B97B-C6E911D26379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892AA-B94F-4652-B437-C485EE43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A7B475-E9D6-4052-9C56-012CC60DD73E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999117-7427-431D-9A6B-6C0B288B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BCB796-EB10-4B62-85BE-76D6953987F7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21341B-9CB0-4FA2-A6BD-E80A6DF2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6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36462D-7898-42E8-A7D3-D2C260A4C31B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7C1F84-4778-4B53-BCC9-4A4DFC71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62E058-DE8E-4211-9D74-E2FAE63E06EE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1A7FA3-A9A8-4C04-A69A-C7A493B76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1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9257E7-3587-4131-BD19-0729F6F05057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6B1957-1C7C-4F74-9713-18833EC8D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720C5-40A2-4D12-BC43-D02EFC4F277F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736550-BC63-4258-AF58-A5DA40B8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ABEE52-401B-4723-B743-BAB741E4DE41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9129C-8DEA-4B66-889E-747150A70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433B35-0F7D-420E-A71D-94122B87A830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75FB5C-E499-4FC3-85C7-D414D3C7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3A90-525E-4D0C-AB1D-39C341AD7B8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6B3F-93AA-49C2-98FF-5899C5EF1B8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64603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01C29F-0FF9-4271-8DB2-63F51F33A833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3C3073-6651-43F9-BDFD-F14146A5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9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653CCD-9372-43B7-AB47-E37D946E7704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333B37-D120-476C-97BA-807694EA6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8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F75753-FD09-4413-B656-470A7C13A1DE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3F70E-B38A-4560-98A7-65AF5945F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73A231-5B53-43F9-9D18-B39D60E3EFA9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89B43-B1AD-4EC9-8494-F63FBBB9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1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3843F2-3C42-41E4-870A-539C770C84B5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2511F1-F060-4B58-B1AE-1967382B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3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E0E6C-1833-47DE-A152-B46E71EA1427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C10F0E-1DB1-44F2-AC9D-44E446FA6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3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181496-7417-4C61-9FBF-5B23F62D915A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0C2838-1DDB-458A-B06B-1DA1111B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2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632E51-998F-4516-839A-11B8905E9173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BD2548-9404-49A1-BE85-6AB02752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7A1F9-E06F-4A46-92B4-246B18FD1F5A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0EEBD9-74B4-4090-B452-D3DEF1B7B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7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706126-3A6A-4485-8BFD-4FC3D1A8EFEC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BCB623-962B-427C-A1FC-B500509B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10C0-A2CE-41FB-8473-79D495F01A9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9E28-CE06-41FD-B835-1D6A5FD21BC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68830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0E9687-7A81-44D6-B5ED-DFEE2DD61C03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164CAB-2F43-4376-B532-37493671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4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85352E-FAE9-4E35-9C23-6C8C898AA4CD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5A754-2C0D-42E1-9378-FEA324CD6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975D6F-8987-4EF5-903F-7FE6B282BCE1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FE7A51-E985-457B-8408-FA6DA639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64D4CB-CB9D-45D0-B5C3-D9385BC5AB76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DBF9C5-81D7-46A2-B144-5AEA0EFF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9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77D405-4B47-483F-8D55-D17C38D5DA06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92DAE-0CBA-4953-9727-AD23C83F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4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F9A587-F0E8-4DD3-BAD4-2B5175FA1BB4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8E83B5-3C9C-4694-8622-C2F6952874B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3965657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0A5422-F5D7-4462-A644-CF9AC3EE2804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8EDC60-B6F2-4608-BC00-461F630EB4D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7867580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5B2F27-C185-4D91-9748-0F6B01A47528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C1CA3D-6CB9-416A-9915-3E5F12D99856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8378311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AEC7EA-8A77-4E5D-B109-17BCCB810666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351B68-4D09-4688-82EC-20D304C0658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2760633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DEF201-C776-4C0F-BA2D-F6EB4F793473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52DE2-47D3-4E1B-A170-A757A2744BFC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242024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B066-0FF0-4716-B0BA-685381A173E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8422-CEEB-4BB1-A5FA-1271C80CF3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9205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D74F3B-144E-420B-ABA3-546B65D42E4C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941F2B-EDCD-4FA4-8335-0836EBB45E0F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7371495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B05E7E-A619-4BC4-A00F-8E54B5DB15D1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C596AF-7532-4ED7-AF49-0F9EADB46CE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4119669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5FBD54-7BE6-41BF-A308-06F955CE0703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70ADB1-0D7D-48AD-815B-F1BC9A09C0BF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28676082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1C3F63-1C20-4AC5-BC54-693EDC4BA4A4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3C0368-D66F-4163-B077-73CD8764F95A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9947084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5493F1-4BB4-4068-B2D5-641CCAB58980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A0873E-17A0-4D18-ADFA-1491D48AFD1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27022821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DE5537-4EA3-4F7B-A90D-1E6B735C895C}" type="datetime1">
              <a:rPr lang="th-TH"/>
              <a:pPr>
                <a:defRPr/>
              </a:pPr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60847F-F629-48B4-8657-A68EF332B50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9156794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DD31-2817-46A9-9564-C0286533997D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EE4A99-AACD-41D1-A4D3-A6F5C5EA0C2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0980054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0C4F-3CDE-409F-8468-2FCA3D7AF259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8C2922-0EA2-408F-8270-4D0C7485A53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97968456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28A1-7907-410B-BE5D-6A6EAC511255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7606A8-BEC7-4B9C-9B51-C466C19F92A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74283237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D49A-5424-4DBF-80B6-D939C1965018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FBD690-8BFA-49F3-B173-18063B48E87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566777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3D66-2A3D-4343-BF6D-23AF3D024BB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A87F-6FB9-4904-ADE8-A337E9CF00A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92518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0C27-0BDF-4036-B587-A38CB336E28D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C73B1-AD63-4E73-A6CB-D4FFF81A913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60856579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BF07-79C4-41CC-8555-B1CAA1D61ED2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2ACC71-8884-406F-A3B2-0B102FDB905D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50983800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79E5-2BC0-4767-904F-456D56B675E8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91B4A-0553-4398-B16C-F953969C858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25072379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D6CF-3538-499C-B287-67F2897B7357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75227C-233B-40A7-80AF-927BA09BF2F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279163277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C0E2-176B-4069-BE04-CABFB2563BFC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755108-023C-472E-8C27-BC02783D64D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3532614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FD5E-803D-46C5-B04C-B9E04B06E572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25DDFF-27D4-470C-8493-9D8423501CD5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47988576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391C-C278-4D9F-AEBA-BA20BDDE0EE8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551E54-7F1F-4E6B-8B27-CE991764E8F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13706657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0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2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B1B4-7D4F-4775-835C-2D824553E34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0DF3-4A88-4C9E-BD9E-23D9B5E1B01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6572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36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62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6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2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0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2580-6685-4DAF-AECE-C867DFABC62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EF38-CACB-4080-A47B-A36479BFF5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8958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D59F-E1FA-470E-B259-D7D79734C32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6EE7-7ADE-449E-AE7F-38364776C8A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925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EB271-73E9-494F-8851-88CD6354178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152E3-3C1B-430D-8879-A776E2F01A0B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421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205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39A894-7255-4AD0-858B-EBCDC1F3B474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6/19/2019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8CE32F-908B-48DE-9030-4637F118C507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05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3075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A5521-021E-4C62-A81A-107D5EC9C7C2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6/19/2019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FFE9D9-5527-4ABA-9008-CB302CE3A136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60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4099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38DAAF-CC7F-4CE7-9CC5-2D3299C8ECFE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6/19/2019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7B85CC-7B98-4380-BC83-D244CF27A425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62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717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DB9171-37A8-4C40-80E7-12BC87DBDB4F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6/19/2019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473E28-A884-41C2-9E9E-9031CC91DE0A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91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5123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14825E-0A6B-4846-A3AF-03A0ABB717BE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6/19/2019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648801-4126-414B-B319-6F4587679399}" type="slidenum">
              <a:rPr lang="en-US" altLang="th-TH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742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โครงสร้างของ พ.ร.บ. วินัยการเงินการคลังฯ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2111" y="1166893"/>
            <a:ext cx="8837203" cy="54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91A29B-A9E3-473C-9D23-9BDA7242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111630" cy="518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F50E5B-C0A5-4C20-B8F0-A76EDE5C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42" y="1124744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82F4CC-E945-4F48-82A9-04C2FB4E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41" y="2709842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7077F5-66D1-491A-AF70-80AF27FA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39" y="3499625"/>
            <a:ext cx="823031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E5D354-EDCC-4D43-A4C3-FC9535C2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41" y="4292174"/>
            <a:ext cx="823031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14AB68-3443-45F5-AFD7-83309E33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42" y="5081957"/>
            <a:ext cx="82303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0DAAD9-E3E4-424D-85F6-75C1B010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" y="908720"/>
            <a:ext cx="8390366" cy="4239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498657-F9F4-4A37-9874-2A5B12A1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936" y="1916832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260E13-C696-4B1A-9284-B920E4F5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84453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43031C-5C26-4360-894A-CA45598D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936" y="4355514"/>
            <a:ext cx="823031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DC9C38-7704-4B75-99A7-3CBEAE61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84984"/>
            <a:ext cx="749873" cy="74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B06617-569B-455C-BF9F-975BAB808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33" y="3789040"/>
            <a:ext cx="74987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(เงินนอกงบประมาณ)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2767" y="1394989"/>
            <a:ext cx="8488214" cy="4901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B07C8F-B8D8-4919-9561-8C9006C2E118}"/>
              </a:ext>
            </a:extLst>
          </p:cNvPr>
          <p:cNvSpPr/>
          <p:nvPr/>
        </p:nvSpPr>
        <p:spPr>
          <a:xfrm flipV="1">
            <a:off x="313147" y="2276872"/>
            <a:ext cx="4258853" cy="4020014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5  การตรวจเงินแผ่นดิน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36212" y="1437057"/>
            <a:ext cx="8240200" cy="49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การลงโทษทางปกครอง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6083" y="1589017"/>
            <a:ext cx="8640458" cy="45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4988" y="2201863"/>
            <a:ext cx="8134350" cy="1530350"/>
          </a:xfrm>
        </p:spPr>
        <p:txBody>
          <a:bodyPr/>
          <a:lstStyle/>
          <a:p>
            <a:pPr>
              <a:defRPr/>
            </a:pPr>
            <a:r>
              <a:rPr lang="th-TH" sz="5400" b="1" i="1" dirty="0">
                <a:solidFill>
                  <a:srgbClr val="B92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พระราชบัญญัติวินัยการเงินการคลังของรัฐ พ.ศ. 2561 (ด้านการบัญชีภาครัฐ)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85786" y="1857364"/>
            <a:ext cx="785818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785786" y="4284668"/>
            <a:ext cx="785818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  <p:pic>
        <p:nvPicPr>
          <p:cNvPr id="76806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6200"/>
            <a:ext cx="14208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11"/>
          <p:cNvSpPr txBox="1">
            <a:spLocks/>
          </p:cNvSpPr>
          <p:nvPr/>
        </p:nvSpPr>
        <p:spPr bwMode="auto">
          <a:xfrm>
            <a:off x="2300288" y="512763"/>
            <a:ext cx="6472237" cy="1003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10000"/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th-TH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กรมบัญชีกลาง</a:t>
            </a:r>
          </a:p>
          <a:p>
            <a:pPr algn="l">
              <a:spcBef>
                <a:spcPts val="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The Comptroller General’s Department (CGD)</a:t>
            </a:r>
            <a:endParaRPr lang="th-TH" sz="3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76808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8013"/>
            <a:ext cx="282416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5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7488238" cy="95567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ประเด็นหลักในเรื่องการบัญชีและการรายงาน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84213" y="1412875"/>
            <a:ext cx="7848600" cy="4464050"/>
          </a:xfrm>
        </p:spPr>
        <p:txBody>
          <a:bodyPr rtlCol="0">
            <a:normAutofit lnSpcReduction="100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 (ม.68)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ผู้ทำบัญชีภาครัฐ (ม.69)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รายงานการเงินประจำปีของหน่วยงานของรัฐ (ม.70-72)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บัญชีการเงินแผ่นดิน (ม.73)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รายงานการรับจ่ายเงินงบประมาณ (ม.74)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รายงานการเงินแผ่นดิน (ม.75)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รายงานการเงินรวม (ม.77)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9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771775" y="476250"/>
            <a:ext cx="4895850" cy="5857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มาตรฐานการบัญชีและนโยบายการบัญชี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156325" y="2971800"/>
            <a:ext cx="1871663" cy="5842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ผู้ทำบัญชี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024063" y="1833563"/>
            <a:ext cx="2665412" cy="584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745163" y="1825625"/>
            <a:ext cx="2663825" cy="5857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065838" y="4116388"/>
            <a:ext cx="2052637" cy="585787"/>
          </a:xfrm>
          <a:prstGeom prst="rect">
            <a:avLst/>
          </a:prstGeom>
          <a:solidFill>
            <a:srgbClr val="EA1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รายงานการเงิน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330450" y="4116388"/>
            <a:ext cx="2052638" cy="585787"/>
          </a:xfrm>
          <a:prstGeom prst="rect">
            <a:avLst/>
          </a:prstGeom>
          <a:solidFill>
            <a:srgbClr val="EA1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รายงานการเงิน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291013" y="5268913"/>
            <a:ext cx="1873250" cy="58578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ส.ต.ง.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3348038" y="1547813"/>
            <a:ext cx="370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>
            <a:stCxn id="4" idx="2"/>
          </p:cNvCxnSpPr>
          <p:nvPr/>
        </p:nvCxnSpPr>
        <p:spPr>
          <a:xfrm>
            <a:off x="5219700" y="1062038"/>
            <a:ext cx="0" cy="485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3348038" y="1531938"/>
            <a:ext cx="0" cy="296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7070725" y="1531938"/>
            <a:ext cx="0" cy="296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092950" y="2428875"/>
            <a:ext cx="0" cy="5286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7091363" y="3573463"/>
            <a:ext cx="0" cy="527050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endCxn id="9" idx="0"/>
          </p:cNvCxnSpPr>
          <p:nvPr/>
        </p:nvCxnSpPr>
        <p:spPr>
          <a:xfrm>
            <a:off x="3336925" y="2444750"/>
            <a:ext cx="20638" cy="1671638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3351213" y="4725988"/>
            <a:ext cx="0" cy="83661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flipH="1" flipV="1">
            <a:off x="3292475" y="5562600"/>
            <a:ext cx="92868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flipH="1" flipV="1">
            <a:off x="6172200" y="5570538"/>
            <a:ext cx="92868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7091363" y="4716463"/>
            <a:ext cx="0" cy="8350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5"/>
          <p:cNvSpPr txBox="1"/>
          <p:nvPr/>
        </p:nvSpPr>
        <p:spPr>
          <a:xfrm>
            <a:off x="622300" y="476250"/>
            <a:ext cx="1223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หลักการ</a:t>
            </a: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531813" y="1781175"/>
            <a:ext cx="12239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User</a:t>
            </a: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538163" y="4092575"/>
            <a:ext cx="12239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EA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ผลงาน</a:t>
            </a:r>
          </a:p>
        </p:txBody>
      </p:sp>
      <p:sp>
        <p:nvSpPr>
          <p:cNvPr id="39" name="ลูกศรลง 38"/>
          <p:cNvSpPr/>
          <p:nvPr/>
        </p:nvSpPr>
        <p:spPr>
          <a:xfrm>
            <a:off x="1006475" y="1023938"/>
            <a:ext cx="287338" cy="855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0" name="ลูกศรลง 39"/>
          <p:cNvSpPr/>
          <p:nvPr/>
        </p:nvSpPr>
        <p:spPr>
          <a:xfrm>
            <a:off x="1000125" y="2381250"/>
            <a:ext cx="287338" cy="173513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2" name="คำบรรยายภาพแบบเมฆ 41"/>
          <p:cNvSpPr/>
          <p:nvPr/>
        </p:nvSpPr>
        <p:spPr>
          <a:xfrm>
            <a:off x="7823200" y="1041400"/>
            <a:ext cx="968375" cy="504825"/>
          </a:xfrm>
          <a:prstGeom prst="cloudCallout">
            <a:avLst>
              <a:gd name="adj1" fmla="val -65872"/>
              <a:gd name="adj2" fmla="val -59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ม.68</a:t>
            </a:r>
          </a:p>
        </p:txBody>
      </p:sp>
      <p:sp>
        <p:nvSpPr>
          <p:cNvPr id="43" name="คำบรรยายภาพแบบเมฆ 42"/>
          <p:cNvSpPr/>
          <p:nvPr/>
        </p:nvSpPr>
        <p:spPr>
          <a:xfrm>
            <a:off x="1901825" y="2665413"/>
            <a:ext cx="966788" cy="503237"/>
          </a:xfrm>
          <a:prstGeom prst="cloudCallout">
            <a:avLst>
              <a:gd name="adj1" fmla="val 56105"/>
              <a:gd name="adj2" fmla="val -914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ม.73</a:t>
            </a:r>
          </a:p>
        </p:txBody>
      </p:sp>
      <p:sp>
        <p:nvSpPr>
          <p:cNvPr id="44" name="คำบรรยายภาพแบบเมฆ 43"/>
          <p:cNvSpPr/>
          <p:nvPr/>
        </p:nvSpPr>
        <p:spPr>
          <a:xfrm>
            <a:off x="3995738" y="2660650"/>
            <a:ext cx="1890712" cy="585788"/>
          </a:xfrm>
          <a:prstGeom prst="cloudCallout">
            <a:avLst>
              <a:gd name="adj1" fmla="val 56105"/>
              <a:gd name="adj2" fmla="val -914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ม.68 วรรค 2</a:t>
            </a:r>
          </a:p>
        </p:txBody>
      </p:sp>
      <p:sp>
        <p:nvSpPr>
          <p:cNvPr id="45" name="คำบรรยายภาพแบบเมฆ 44"/>
          <p:cNvSpPr/>
          <p:nvPr/>
        </p:nvSpPr>
        <p:spPr>
          <a:xfrm>
            <a:off x="7823200" y="3613150"/>
            <a:ext cx="968375" cy="503238"/>
          </a:xfrm>
          <a:prstGeom prst="cloudCallout">
            <a:avLst>
              <a:gd name="adj1" fmla="val -65872"/>
              <a:gd name="adj2" fmla="val -5984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ม.69</a:t>
            </a:r>
          </a:p>
        </p:txBody>
      </p:sp>
      <p:sp>
        <p:nvSpPr>
          <p:cNvPr id="46" name="คำบรรยายภาพแบบเมฆ 45"/>
          <p:cNvSpPr/>
          <p:nvPr/>
        </p:nvSpPr>
        <p:spPr>
          <a:xfrm>
            <a:off x="7712075" y="4786313"/>
            <a:ext cx="968375" cy="504825"/>
          </a:xfrm>
          <a:prstGeom prst="cloudCallout">
            <a:avLst>
              <a:gd name="adj1" fmla="val -65872"/>
              <a:gd name="adj2" fmla="val -59845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ม.70</a:t>
            </a:r>
          </a:p>
        </p:txBody>
      </p:sp>
      <p:sp>
        <p:nvSpPr>
          <p:cNvPr id="47" name="คำบรรยายภาพแบบเมฆ 46"/>
          <p:cNvSpPr/>
          <p:nvPr/>
        </p:nvSpPr>
        <p:spPr>
          <a:xfrm>
            <a:off x="2024063" y="4841875"/>
            <a:ext cx="968375" cy="503238"/>
          </a:xfrm>
          <a:prstGeom prst="cloudCallout">
            <a:avLst>
              <a:gd name="adj1" fmla="val 59401"/>
              <a:gd name="adj2" fmla="val -64064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ม.75</a:t>
            </a:r>
          </a:p>
        </p:txBody>
      </p:sp>
      <p:sp>
        <p:nvSpPr>
          <p:cNvPr id="48" name="คำบรรยายภาพแบบเมฆ 47"/>
          <p:cNvSpPr/>
          <p:nvPr/>
        </p:nvSpPr>
        <p:spPr>
          <a:xfrm>
            <a:off x="4205288" y="3562350"/>
            <a:ext cx="966787" cy="504825"/>
          </a:xfrm>
          <a:prstGeom prst="cloudCallout">
            <a:avLst>
              <a:gd name="adj1" fmla="val -28510"/>
              <a:gd name="adj2" fmla="val 100469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ม.77</a:t>
            </a:r>
          </a:p>
        </p:txBody>
      </p:sp>
      <p:sp>
        <p:nvSpPr>
          <p:cNvPr id="49" name="คำบรรยายภาพแบบเมฆ 48"/>
          <p:cNvSpPr/>
          <p:nvPr/>
        </p:nvSpPr>
        <p:spPr>
          <a:xfrm>
            <a:off x="1428750" y="3676650"/>
            <a:ext cx="968375" cy="504825"/>
          </a:xfrm>
          <a:prstGeom prst="cloudCallout">
            <a:avLst>
              <a:gd name="adj1" fmla="val 73687"/>
              <a:gd name="adj2" fmla="val 30859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ม.74</a:t>
            </a:r>
          </a:p>
        </p:txBody>
      </p:sp>
      <p:sp>
        <p:nvSpPr>
          <p:cNvPr id="50" name="คำบรรยายภาพแบบเมฆ 49"/>
          <p:cNvSpPr/>
          <p:nvPr/>
        </p:nvSpPr>
        <p:spPr>
          <a:xfrm>
            <a:off x="6372225" y="5807075"/>
            <a:ext cx="966788" cy="503238"/>
          </a:xfrm>
          <a:prstGeom prst="cloudCallout">
            <a:avLst>
              <a:gd name="adj1" fmla="val -65872"/>
              <a:gd name="adj2" fmla="val -59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ม.71</a:t>
            </a:r>
          </a:p>
        </p:txBody>
      </p:sp>
      <p:sp>
        <p:nvSpPr>
          <p:cNvPr id="52" name="คำบรรยายภาพแบบเมฆ 51"/>
          <p:cNvSpPr/>
          <p:nvPr/>
        </p:nvSpPr>
        <p:spPr>
          <a:xfrm>
            <a:off x="2192338" y="5765800"/>
            <a:ext cx="1890712" cy="585788"/>
          </a:xfrm>
          <a:prstGeom prst="cloudCallout">
            <a:avLst>
              <a:gd name="adj1" fmla="val 60603"/>
              <a:gd name="adj2" fmla="val -660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ม.75 วรรค 1</a:t>
            </a:r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182563" y="5262563"/>
            <a:ext cx="20050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การตรวจสอบ</a:t>
            </a:r>
          </a:p>
        </p:txBody>
      </p:sp>
      <p:sp>
        <p:nvSpPr>
          <p:cNvPr id="54" name="ลูกศรลง 53"/>
          <p:cNvSpPr/>
          <p:nvPr/>
        </p:nvSpPr>
        <p:spPr>
          <a:xfrm flipV="1">
            <a:off x="1006475" y="4652963"/>
            <a:ext cx="287338" cy="703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6" grpId="0"/>
      <p:bldP spid="37" grpId="0"/>
      <p:bldP spid="38" grpId="0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3913" y="974725"/>
            <a:ext cx="7610475" cy="1042988"/>
          </a:xfrm>
          <a:ln cmpd="thickThin"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h-TH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การจัดทำบัญชีของหน่วยงานภาครัฐ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050924" y="2146300"/>
            <a:ext cx="7200000" cy="1588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2838"/>
            <a:ext cx="29130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34" y="2356774"/>
            <a:ext cx="4057787" cy="21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ตัวเชื่อมต่อตรง 8"/>
          <p:cNvCxnSpPr/>
          <p:nvPr/>
        </p:nvCxnSpPr>
        <p:spPr>
          <a:xfrm>
            <a:off x="931862" y="5046663"/>
            <a:ext cx="7200000" cy="7937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62451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FAB1685D-2ECA-4D6C-BE63-0103ADBF39C0}" type="slidenum">
              <a:rPr lang="th-TH" altLang="en-US" sz="1800" smtClean="0">
                <a:solidFill>
                  <a:srgbClr val="000000"/>
                </a:solidFill>
              </a:rPr>
              <a:pPr/>
              <a:t>18</a:t>
            </a:fld>
            <a:endParaRPr lang="th-TH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3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สี่เหลี่ยมผืนผ้า 3"/>
          <p:cNvSpPr>
            <a:spLocks noChangeArrowheads="1"/>
          </p:cNvSpPr>
          <p:nvPr/>
        </p:nvSpPr>
        <p:spPr bwMode="auto">
          <a:xfrm>
            <a:off x="395536" y="1384821"/>
            <a:ext cx="81184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300" dirty="0">
                <a:solidFill>
                  <a:prstClr val="black"/>
                </a:solidFill>
              </a:rPr>
              <a:t>	</a:t>
            </a:r>
            <a:r>
              <a:rPr lang="th-TH" alt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68</a:t>
            </a:r>
            <a:r>
              <a:rPr lang="th-TH" altLang="th-TH" sz="4400" b="1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ให้กระทรวงการคลังกำหนดมาตรฐานการบัญชีภาครัฐและนโยบายการบัญชีภาครัฐ</a:t>
            </a:r>
          </a:p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ให้หน่วยงานของรัฐ</a:t>
            </a:r>
            <a:r>
              <a:rPr lang="th-TH" altLang="th-TH" sz="3000" b="1" kern="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ที่มิใช่</a:t>
            </a:r>
            <a:r>
              <a:rPr lang="th-TH" altLang="th-TH" sz="3000" b="1" u="sng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รัฐวิสาหกิจ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altLang="th-TH" sz="30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ทุนหมุนเวียน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จัดทำบัญชีและรายงานการเงินตามมาตรฐานการบัญชีภาครัฐและนโยบายการบัญชีภาครัฐตามวรรคหนึ่ง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1187450" y="333375"/>
            <a:ext cx="6896100" cy="9032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6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หมวด 4</a:t>
            </a:r>
            <a:br>
              <a:rPr lang="th-TH" sz="36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th-TH" sz="36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การบัญชี การรายงาน และการตรวจสอบ</a:t>
            </a:r>
            <a:endParaRPr lang="th-TH" sz="3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24" y="3713597"/>
            <a:ext cx="1800000" cy="101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สี่เหลี่ยมผืนผ้า 3"/>
          <p:cNvSpPr>
            <a:spLocks noChangeArrowheads="1"/>
          </p:cNvSpPr>
          <p:nvPr/>
        </p:nvSpPr>
        <p:spPr bwMode="auto">
          <a:xfrm>
            <a:off x="452323" y="3933056"/>
            <a:ext cx="5704269" cy="25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ในกรณี</a:t>
            </a:r>
            <a:r>
              <a:rPr lang="th-TH" altLang="th-TH" sz="3000" b="1" u="sng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หน่วยงานของรัฐที่เป็นรัฐวิสาหกิจ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b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ให้จัดทำบัญชี และรายงานการเงินตามมาตรฐาน</a:t>
            </a:r>
            <a:b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การบัญชีที่รับรองทั่วไป</a:t>
            </a:r>
          </a:p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ในกรณี</a:t>
            </a:r>
            <a:r>
              <a:rPr lang="th-TH" altLang="th-TH" sz="30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หน่วยงานของรัฐที่เป็นทุนหมุนเวียน</a:t>
            </a:r>
            <a:r>
              <a:rPr lang="th-TH" altLang="th-TH" sz="3000" b="1" kern="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ให้จัดทำบัญชี   และรายงานการเงินตามที่กฎหมาย</a:t>
            </a:r>
            <a:b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ว่าด้วยการบริหารทุนหมุนเวียนกำหนด</a:t>
            </a:r>
          </a:p>
        </p:txBody>
      </p:sp>
      <p:sp>
        <p:nvSpPr>
          <p:cNvPr id="10" name="กล่องข้อความ 6"/>
          <p:cNvSpPr txBox="1"/>
          <p:nvPr/>
        </p:nvSpPr>
        <p:spPr>
          <a:xfrm>
            <a:off x="6865192" y="4676798"/>
            <a:ext cx="2344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รับรองทั่วไป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080" y="4498249"/>
            <a:ext cx="720000" cy="671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4" y="5337312"/>
            <a:ext cx="180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กล่องข้อความ 6"/>
          <p:cNvSpPr txBox="1"/>
          <p:nvPr/>
        </p:nvSpPr>
        <p:spPr>
          <a:xfrm>
            <a:off x="7278099" y="5854521"/>
            <a:ext cx="209529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ตามกฎหมาย</a:t>
            </a:r>
            <a:b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ว่าด้วยการบริหาร</a:t>
            </a:r>
            <a:b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ทุนหมุนเวียน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0444" y="5942076"/>
            <a:ext cx="720000" cy="6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(รายจ่าย)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2957" y="1333148"/>
            <a:ext cx="8666709" cy="5327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46B68D-865F-403F-BE15-3A197539DED9}"/>
              </a:ext>
            </a:extLst>
          </p:cNvPr>
          <p:cNvSpPr/>
          <p:nvPr/>
        </p:nvSpPr>
        <p:spPr>
          <a:xfrm>
            <a:off x="323528" y="3068960"/>
            <a:ext cx="2304256" cy="3168352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D2A320-B30F-4133-9B4C-CAA262EA9E6B}"/>
              </a:ext>
            </a:extLst>
          </p:cNvPr>
          <p:cNvSpPr/>
          <p:nvPr/>
        </p:nvSpPr>
        <p:spPr>
          <a:xfrm>
            <a:off x="2843808" y="3076065"/>
            <a:ext cx="2664296" cy="3168352"/>
          </a:xfrm>
          <a:prstGeom prst="rect">
            <a:avLst/>
          </a:prstGeom>
          <a:noFill/>
          <a:ln w="5715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7088" y="260350"/>
            <a:ext cx="7448550" cy="66675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ผู้ใช้มาตรฐานการบัญชีภาครัฐ (ม.4)</a:t>
            </a:r>
          </a:p>
        </p:txBody>
      </p:sp>
      <p:graphicFrame>
        <p:nvGraphicFramePr>
          <p:cNvPr id="9" name="Diagram 4"/>
          <p:cNvGraphicFramePr/>
          <p:nvPr/>
        </p:nvGraphicFramePr>
        <p:xfrm>
          <a:off x="251520" y="1158875"/>
          <a:ext cx="8712967" cy="558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ultiplication Sign 2"/>
          <p:cNvSpPr/>
          <p:nvPr/>
        </p:nvSpPr>
        <p:spPr>
          <a:xfrm>
            <a:off x="2987675" y="5300663"/>
            <a:ext cx="1504950" cy="1447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Multiplication Sign 5"/>
          <p:cNvSpPr/>
          <p:nvPr/>
        </p:nvSpPr>
        <p:spPr>
          <a:xfrm>
            <a:off x="5554663" y="2079625"/>
            <a:ext cx="1558925" cy="13160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ดาว 10 แฉก 6"/>
          <p:cNvSpPr/>
          <p:nvPr/>
        </p:nvSpPr>
        <p:spPr>
          <a:xfrm>
            <a:off x="4859338" y="1052513"/>
            <a:ext cx="504825" cy="503237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0" name="ดาว 10 แฉก 9"/>
          <p:cNvSpPr/>
          <p:nvPr/>
        </p:nvSpPr>
        <p:spPr>
          <a:xfrm>
            <a:off x="6516688" y="1870075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7138988" y="4076700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12" name="ดาว 10 แฉก 11"/>
          <p:cNvSpPr/>
          <p:nvPr/>
        </p:nvSpPr>
        <p:spPr>
          <a:xfrm>
            <a:off x="5829300" y="5300663"/>
            <a:ext cx="504825" cy="503237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</p:txBody>
      </p:sp>
      <p:sp>
        <p:nvSpPr>
          <p:cNvPr id="13" name="ดาว 10 แฉก 12"/>
          <p:cNvSpPr/>
          <p:nvPr/>
        </p:nvSpPr>
        <p:spPr>
          <a:xfrm>
            <a:off x="2959100" y="5300663"/>
            <a:ext cx="504825" cy="503237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</a:p>
        </p:txBody>
      </p:sp>
      <p:sp>
        <p:nvSpPr>
          <p:cNvPr id="14" name="ดาว 10 แฉก 13"/>
          <p:cNvSpPr/>
          <p:nvPr/>
        </p:nvSpPr>
        <p:spPr>
          <a:xfrm>
            <a:off x="1619250" y="4076700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2268538" y="1870075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19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14400" y="304800"/>
            <a:ext cx="7448550" cy="854075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มาตรฐานการบัญชีภาครัฐ</a:t>
            </a:r>
          </a:p>
        </p:txBody>
      </p:sp>
      <p:pic>
        <p:nvPicPr>
          <p:cNvPr id="86019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2082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95438"/>
            <a:ext cx="22129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595438"/>
            <a:ext cx="22225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14400" y="304800"/>
            <a:ext cx="7448550" cy="854075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ผู้ใช้มาตรฐานการบัญชีภาครัฐ</a:t>
            </a: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990601" y="1397000"/>
          <a:ext cx="3505199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ดาว 10 แฉก 2"/>
          <p:cNvSpPr/>
          <p:nvPr/>
        </p:nvSpPr>
        <p:spPr>
          <a:xfrm>
            <a:off x="304800" y="1828800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9" name="ดาว 10 แฉก 8"/>
          <p:cNvSpPr/>
          <p:nvPr/>
        </p:nvSpPr>
        <p:spPr>
          <a:xfrm>
            <a:off x="300038" y="5638800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10" name="ดาว 10 แฉก 9"/>
          <p:cNvSpPr/>
          <p:nvPr/>
        </p:nvSpPr>
        <p:spPr>
          <a:xfrm>
            <a:off x="300038" y="3657600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4495800" y="1787525"/>
            <a:ext cx="762000" cy="533400"/>
          </a:xfrm>
          <a:prstGeom prst="rightArrow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white"/>
              </a:solidFill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5580215" y="1400592"/>
            <a:ext cx="2935135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จะบันทึกบัญชีได้</a:t>
              </a:r>
            </a:p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หรือยัง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5546851" y="3308350"/>
            <a:ext cx="2936945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สี่เหลี่ยมผืนผ้ามุมมน 20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จำนวนเงินที่บันทึก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5546851" y="5289550"/>
            <a:ext cx="2968500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แสดงรายการใน        งบการเงินอย่างไร</a:t>
              </a:r>
            </a:p>
          </p:txBody>
        </p:sp>
      </p:grpSp>
      <p:sp>
        <p:nvSpPr>
          <p:cNvPr id="26" name="ลูกศรขวา 25"/>
          <p:cNvSpPr/>
          <p:nvPr/>
        </p:nvSpPr>
        <p:spPr>
          <a:xfrm>
            <a:off x="4495800" y="3733800"/>
            <a:ext cx="762000" cy="533400"/>
          </a:xfrm>
          <a:prstGeom prst="rightArrow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7" name="ลูกศรขวา 26"/>
          <p:cNvSpPr/>
          <p:nvPr/>
        </p:nvSpPr>
        <p:spPr>
          <a:xfrm>
            <a:off x="4495800" y="5680075"/>
            <a:ext cx="762000" cy="533400"/>
          </a:xfrm>
          <a:prstGeom prst="rightArrow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9" grpId="0" animBg="1"/>
      <p:bldP spid="10" grpId="0" animBg="1"/>
      <p:bldP spid="4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87450" y="981075"/>
            <a:ext cx="2854325" cy="965200"/>
          </a:xfrm>
          <a:prstGeom prst="roundRect">
            <a:avLst/>
          </a:prstGeom>
          <a:gradFill>
            <a:gsLst>
              <a:gs pos="0">
                <a:srgbClr val="6FE4E7"/>
              </a:gs>
              <a:gs pos="35000">
                <a:srgbClr val="C4FAFA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มาตรฐานการบัญชีภาครัฐระหว่างประเทศ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59338" y="995363"/>
            <a:ext cx="3097212" cy="950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มาตรฐานการรายงาน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ทางการเงินระหว่างประเทศ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04913" y="2616200"/>
            <a:ext cx="2854325" cy="1100138"/>
          </a:xfrm>
          <a:prstGeom prst="roundRect">
            <a:avLst/>
          </a:prstGeom>
          <a:gradFill>
            <a:gsLst>
              <a:gs pos="0">
                <a:srgbClr val="FFC000"/>
              </a:gs>
              <a:gs pos="47000">
                <a:srgbClr val="FFE389"/>
              </a:gs>
              <a:gs pos="100000">
                <a:srgbClr val="FFE389"/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78400" y="2617788"/>
            <a:ext cx="2819400" cy="11001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มาตรฐานการรายงานทางการเงินและมาตรฐานการบัญชี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2409825" y="2047875"/>
            <a:ext cx="409575" cy="4762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153" name="ชื่อเรื่อง 1"/>
          <p:cNvSpPr txBox="1">
            <a:spLocks/>
          </p:cNvSpPr>
          <p:nvPr/>
        </p:nvSpPr>
        <p:spPr bwMode="auto">
          <a:xfrm>
            <a:off x="642938" y="225425"/>
            <a:ext cx="7848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h-TH" alt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29" name="Rounded Rectangle 25"/>
          <p:cNvSpPr/>
          <p:nvPr/>
        </p:nvSpPr>
        <p:spPr>
          <a:xfrm>
            <a:off x="1158875" y="4149725"/>
            <a:ext cx="6638925" cy="863600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มาตรฐานการบัญชี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หลักการบัญชีและวิธีปฏิบัติ</a:t>
            </a:r>
            <a:r>
              <a:rPr lang="th-TH" sz="2400" b="1" u="sng" dirty="0">
                <a:solidFill>
                  <a:srgbClr val="EA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ทางการบัญชีที่รับรองทั่วไป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หรือมาตรฐานการบัญชีที่กำหนดตามกฎหมายว่าด้วยการนั้น</a:t>
            </a:r>
          </a:p>
        </p:txBody>
      </p:sp>
      <p:sp>
        <p:nvSpPr>
          <p:cNvPr id="30" name="Rounded Rectangle 25"/>
          <p:cNvSpPr/>
          <p:nvPr/>
        </p:nvSpPr>
        <p:spPr>
          <a:xfrm>
            <a:off x="1158875" y="5195888"/>
            <a:ext cx="6638925" cy="865187"/>
          </a:xfrm>
          <a:prstGeom prst="roundRect">
            <a:avLst/>
          </a:prstGeom>
          <a:gradFill>
            <a:gsLst>
              <a:gs pos="0">
                <a:srgbClr val="16E420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นโยบายการบัญชี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หลักการ หลักเกณฑ์ ประเพณีปฏิบัติ กฎและวิธีปฏิบัติที่หน่วยงานนำมาใช้ในการจัดทำและนำเสนองบการเงิน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6183313" y="2035175"/>
            <a:ext cx="409575" cy="4762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ดาว 10 แฉก 12"/>
          <p:cNvSpPr/>
          <p:nvPr/>
        </p:nvSpPr>
        <p:spPr>
          <a:xfrm>
            <a:off x="900113" y="606425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4" name="ดาว 10 แฉก 13"/>
          <p:cNvSpPr/>
          <p:nvPr/>
        </p:nvSpPr>
        <p:spPr>
          <a:xfrm>
            <a:off x="4673600" y="570707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2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 animBg="1"/>
      <p:bldP spid="29" grpId="0" animBg="1"/>
      <p:bldP spid="3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11250" y="1193800"/>
            <a:ext cx="2854325" cy="730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กระทรวงการคลัง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27600" y="1193800"/>
            <a:ext cx="2847975" cy="730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สภาวิชาชีพบัญชีฯ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7263" y="2855913"/>
            <a:ext cx="3182937" cy="1443037"/>
          </a:xfrm>
          <a:prstGeom prst="roundRect">
            <a:avLst/>
          </a:prstGeom>
          <a:gradFill>
            <a:gsLst>
              <a:gs pos="0">
                <a:srgbClr val="FFC000"/>
              </a:gs>
              <a:gs pos="47000">
                <a:srgbClr val="FFE389"/>
              </a:gs>
              <a:gs pos="100000">
                <a:srgbClr val="FFE389"/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00600" y="2855913"/>
            <a:ext cx="3216275" cy="1439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มาตรฐานการรายงานทางการเงินและมาตรฐานการบัญชี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6800" y="5272088"/>
            <a:ext cx="2854325" cy="738187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หน่วยงานของรัฐ (ยกเว้นรัฐวิสาหกิจและทุนหมุนเวียน)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00613" y="5289550"/>
            <a:ext cx="2847975" cy="738188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กิจการของเอกชน รัฐวิสาหกิจ และทุนหมุนเวียน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2235200" y="2065338"/>
            <a:ext cx="628650" cy="7080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6127750" y="2044700"/>
            <a:ext cx="560388" cy="70643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2290763" y="4438650"/>
            <a:ext cx="481012" cy="7286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180" name="ชื่อเรื่อง 1"/>
          <p:cNvSpPr txBox="1">
            <a:spLocks/>
          </p:cNvSpPr>
          <p:nvPr/>
        </p:nvSpPr>
        <p:spPr bwMode="auto">
          <a:xfrm>
            <a:off x="323850" y="173038"/>
            <a:ext cx="7848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h-TH" alt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16" name="ลูกศรลง 15"/>
          <p:cNvSpPr/>
          <p:nvPr/>
        </p:nvSpPr>
        <p:spPr>
          <a:xfrm>
            <a:off x="6167438" y="4454525"/>
            <a:ext cx="482600" cy="7302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4" name="ดาว 10 แฉก 13"/>
          <p:cNvSpPr/>
          <p:nvPr/>
        </p:nvSpPr>
        <p:spPr>
          <a:xfrm>
            <a:off x="1045518" y="836613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4927600" y="836613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7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17" grpId="0" animBg="1"/>
      <p:bldP spid="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14400" y="304800"/>
            <a:ext cx="7448550" cy="854075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มาตรฐานการบัญชีภาครัฐ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1247775" y="1676400"/>
            <a:ext cx="6781800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สินทรัพย์    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=</a:t>
              </a: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หนี้สิน  +  ส่วนของเจ้าของ</a:t>
              </a:r>
            </a:p>
          </p:txBody>
        </p:sp>
      </p:grpSp>
      <p:sp>
        <p:nvSpPr>
          <p:cNvPr id="12" name="สี่เหลี่ยมผืนผ้ามุมมน 4"/>
          <p:cNvSpPr/>
          <p:nvPr/>
        </p:nvSpPr>
        <p:spPr>
          <a:xfrm>
            <a:off x="664845" y="4025900"/>
            <a:ext cx="7947660" cy="1876212"/>
          </a:xfrm>
          <a:prstGeom prst="rect">
            <a:avLst/>
          </a:prstGeom>
          <a:solidFill>
            <a:srgbClr val="E400EA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 + ค่าใช้จ่าย   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หนี้สิน  +  ส่วนของเจ้าของ + รายได้</a:t>
            </a:r>
          </a:p>
        </p:txBody>
      </p:sp>
      <p:sp>
        <p:nvSpPr>
          <p:cNvPr id="13" name="ดาว 10 แฉก 12"/>
          <p:cNvSpPr/>
          <p:nvPr/>
        </p:nvSpPr>
        <p:spPr>
          <a:xfrm>
            <a:off x="1958975" y="4076700"/>
            <a:ext cx="609600" cy="609600"/>
          </a:xfrm>
          <a:prstGeom prst="star10">
            <a:avLst/>
          </a:prstGeom>
          <a:solidFill>
            <a:srgbClr val="03042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4" name="ดาว 10 แฉก 13"/>
          <p:cNvSpPr/>
          <p:nvPr/>
        </p:nvSpPr>
        <p:spPr>
          <a:xfrm>
            <a:off x="6073775" y="4076700"/>
            <a:ext cx="609600" cy="609600"/>
          </a:xfrm>
          <a:prstGeom prst="star10">
            <a:avLst>
              <a:gd name="adj" fmla="val 44385"/>
              <a:gd name="hf" fmla="val 105146"/>
            </a:avLst>
          </a:prstGeom>
          <a:solidFill>
            <a:srgbClr val="03042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4038600" y="3200400"/>
            <a:ext cx="838200" cy="609600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60350"/>
            <a:ext cx="6172200" cy="750888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สินทรัพย์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557213" indent="-214313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857250" indent="-1714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200150" indent="-1714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1543050" indent="-1714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605D7D-2AD6-4EA5-A19B-FE0A3F635AE5}" type="slidenum">
              <a:rPr lang="th-TH" altLang="en-US" sz="900" smtClean="0">
                <a:solidFill>
                  <a:srgbClr val="898989"/>
                </a:solidFill>
                <a:cs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th-TH" altLang="en-US" sz="900">
              <a:solidFill>
                <a:srgbClr val="898989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59632" y="1864715"/>
          <a:ext cx="6534726" cy="46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28750" y="1196975"/>
            <a:ext cx="57356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เมื่อเป็นไปตามเงื่อนไขทุกข้อต่อไปนี้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16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fld id="{D5830071-7B29-4BB0-A417-4A94D0D8B1E9}" type="slidenum">
              <a:rPr lang="en-US" sz="67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US" sz="675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828800" y="1085850"/>
            <a:ext cx="5586413" cy="64135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ประโยชน์เชิงเศรษฐกิจ 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Economic Benefits)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917707" y="2152809"/>
            <a:ext cx="5497506" cy="1114173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ความสามารถในการที่จะก่อให้เกิดกระแสเงินสดหรือรายการเทียบเท่าเงินสด (</a:t>
              </a: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Cash Equivalent) </a:t>
              </a: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ให้แก่หน่วยงานทั้งทางตรงและทางอ้อม</a:t>
              </a: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1917707" y="3645024"/>
            <a:ext cx="5497506" cy="1114173"/>
            <a:chOff x="237407" y="0"/>
            <a:chExt cx="3563785" cy="1308100"/>
          </a:xfrm>
          <a:solidFill>
            <a:srgbClr val="FF00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อาจอยู่ในรูปของการผลิต หรือความสามารถในการแปลงเป็นเงินสดหรือสิ่งที่เทียบเท่าเงินสด หรือสามารถลดต้นทุนการผลิตลง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4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fld id="{7B95B285-9379-44A6-9A34-6A81019E23FE}" type="slidenum">
              <a:rPr lang="en-US" sz="67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en-US" sz="675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828800" y="1085850"/>
            <a:ext cx="5586413" cy="64135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ประโยชน์เชิงเศรษฐกิจ 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Economic Benefits)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774832" y="1927008"/>
            <a:ext cx="5611806" cy="3834426"/>
            <a:chOff x="237407" y="0"/>
            <a:chExt cx="3563785" cy="1308100"/>
          </a:xfrm>
          <a:solidFill>
            <a:srgbClr val="FF00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สี่เหลี่ยมผืนผ้ามุมมน 4"/>
            <p:cNvSpPr/>
            <p:nvPr/>
          </p:nvSpPr>
          <p:spPr>
            <a:xfrm>
              <a:off x="379673" y="33387"/>
              <a:ext cx="3292472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การได้รับประโยชน์เชิงเศรษฐกิจในอนาคตจากสินทรัพย์อาจได้รับได้ในหลายลักษณะ เช่น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การที่หน่วยงานอาจนำสินทรัพย์ไปชำระหนี้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การที่หน่วยงานนำสินทรัพย์มาแบ่งปันส่วนทุนให้กับเจ้าของ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การที่หน่วยงานอาจนำสินทรัพย์ที่มีอยู่ไปแลกกับสินทรัพย์อื่น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อาจใช้สินทรัพย์หรือนำสินทรัพย์มาใช้ร่วมกับสินทรัพย์อื่นเพื่อผลิตสินค้าหรือให้บริกา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9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การบัญชี การรายงาน และการตรวจสอบ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509453"/>
            <a:ext cx="394335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69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3300" kern="0" spc="-80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ให้หน่วยงานของรัฐ</a:t>
            </a:r>
            <a:r>
              <a:rPr lang="th-TH" sz="3300" kern="0" spc="-50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      จัดให้มี</a:t>
            </a:r>
            <a:r>
              <a:rPr lang="th-TH" sz="3300" b="1" u="sng" kern="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ผู้ทำบัญชี</a:t>
            </a:r>
            <a:r>
              <a:rPr lang="th-TH" sz="3300" kern="0" spc="-50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ตามหลักเกณฑ์และคุณสมบัติที่กระทรวงการคลังกำหนด เพื่อจัดทำบัญชีและรายงานการเงินตามพระราชบัญญัตินี้         </a:t>
            </a:r>
            <a:r>
              <a:rPr lang="th-TH" sz="3300" b="1" kern="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(มีบทเฉพาะกาล)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84" y="1480245"/>
            <a:ext cx="355888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สี่เหลี่ยมผืนผ้า 4"/>
          <p:cNvSpPr>
            <a:spLocks noChangeArrowheads="1"/>
          </p:cNvSpPr>
          <p:nvPr/>
        </p:nvSpPr>
        <p:spPr bwMode="auto">
          <a:xfrm>
            <a:off x="395536" y="4608513"/>
            <a:ext cx="8264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dirty="0">
                <a:solidFill>
                  <a:prstClr val="black"/>
                </a:solidFill>
              </a:rPr>
              <a:t>	</a:t>
            </a:r>
            <a:r>
              <a:rPr lang="th-T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ในระหว่างที่ยังมิได้มีการกำหนดหลักเกณฑ์ฯ </a:t>
            </a:r>
            <a:r>
              <a:rPr lang="th-TH" sz="3000" dirty="0">
                <a:solidFill>
                  <a:prstClr val="black"/>
                </a:solidFill>
              </a:rPr>
              <a:t>ให้ผู้มีหน้าที่จัดทำบัญชีของหน่วยงานของรัฐซึ่งทำหน้าที่อยู่ก่อนวันที่พระราชบัญญัตินี้ใช้บังคับ            ทำหน้าที่ต่อไปได้ ทั้งนี้ ให้กระทรวงการคลังจัดทำหลักเกณฑ์และคุณสมบัติ   ของผู้ทำบัญชี</a:t>
            </a:r>
            <a:r>
              <a:rPr lang="th-T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ให้แล้วเสร็จภายในหนึ่งปีนับแต่วันที่พระราชบัญญัตินี้</a:t>
            </a:r>
            <a:r>
              <a:rPr lang="th-TH" sz="3000" dirty="0">
                <a:solidFill>
                  <a:prstClr val="black"/>
                </a:solidFill>
              </a:rPr>
              <a:t>ใช้บังคับ</a:t>
            </a:r>
          </a:p>
        </p:txBody>
      </p:sp>
    </p:spTree>
    <p:extLst>
      <p:ext uri="{BB962C8B-B14F-4D97-AF65-F5344CB8AC3E}">
        <p14:creationId xmlns:p14="http://schemas.microsoft.com/office/powerpoint/2010/main" val="32131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6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(รายจ่าย)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2A2D21-97FF-4266-84CB-998888339B4E}"/>
              </a:ext>
            </a:extLst>
          </p:cNvPr>
          <p:cNvSpPr txBox="1"/>
          <p:nvPr/>
        </p:nvSpPr>
        <p:spPr>
          <a:xfrm>
            <a:off x="827584" y="1112943"/>
            <a:ext cx="7293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ระเบียบกระทรวงการคลังที่สำคัญและเกี่ยวข้อง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58F9ED-D32F-4744-96FE-64E6236BCB8F}"/>
              </a:ext>
            </a:extLst>
          </p:cNvPr>
          <p:cNvSpPr txBox="1"/>
          <p:nvPr/>
        </p:nvSpPr>
        <p:spPr>
          <a:xfrm>
            <a:off x="1043212" y="2132856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ระเบียบการเบิกจ่ายเงินจากคลัง การเก็บรักษาเงินและการนำเงินส่งคลัง พ.ศ. 2551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ระเบียบการเบิกจ่ายค่าใช้จ่ายในการบริหารงาน    ของส่วนราชการ พ.ศ. 2553 /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 96 ลง 16 กย. 2553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ระเบียบค่าใช้จ่ายในการฝึกอบรม การจัดงานและการประชุมระหว่างประเทศ พ.ศ. 2547 และที่แก้ไขเพิ่มเติม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ED7CE4-E20E-4A77-AABF-EDCF5F1C2C72}"/>
              </a:ext>
            </a:extLst>
          </p:cNvPr>
          <p:cNvSpPr/>
          <p:nvPr/>
        </p:nvSpPr>
        <p:spPr>
          <a:xfrm>
            <a:off x="1092960" y="2165034"/>
            <a:ext cx="6863416" cy="10199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DD5F6B-C6B9-4BE7-9AC6-4B4B03A7477F}"/>
              </a:ext>
            </a:extLst>
          </p:cNvPr>
          <p:cNvSpPr/>
          <p:nvPr/>
        </p:nvSpPr>
        <p:spPr>
          <a:xfrm>
            <a:off x="1092960" y="3286651"/>
            <a:ext cx="6863416" cy="1019911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7FE940-750B-4CFD-911B-CD54F3AF0859}"/>
              </a:ext>
            </a:extLst>
          </p:cNvPr>
          <p:cNvSpPr/>
          <p:nvPr/>
        </p:nvSpPr>
        <p:spPr>
          <a:xfrm>
            <a:off x="1070920" y="4408266"/>
            <a:ext cx="6913164" cy="154101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86" y="3629182"/>
            <a:ext cx="3096344" cy="167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กล่องข้อความ 6"/>
          <p:cNvSpPr txBox="1"/>
          <p:nvPr/>
        </p:nvSpPr>
        <p:spPr>
          <a:xfrm>
            <a:off x="6966266" y="5015136"/>
            <a:ext cx="958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90 วัน</a:t>
            </a: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การบัญชี การรายงาน และการตรวจสอบ</a:t>
            </a:r>
          </a:p>
        </p:txBody>
      </p:sp>
      <p:sp>
        <p:nvSpPr>
          <p:cNvPr id="11" name="สี่เหลี่ยมผืนผ้า 3"/>
          <p:cNvSpPr/>
          <p:nvPr/>
        </p:nvSpPr>
        <p:spPr>
          <a:xfrm>
            <a:off x="378218" y="1480774"/>
            <a:ext cx="8298238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70</a:t>
            </a:r>
            <a:r>
              <a:rPr lang="th-TH" sz="32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ให้หน่วยงานของรัฐจัดทำรายงานการเงินประจำปีงบประมาณซึ่ง</a:t>
            </a:r>
            <a:r>
              <a:rPr lang="th-TH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อย่างน้อยต้องประกอบด้วย</a:t>
            </a:r>
            <a:r>
              <a:rPr lang="th-TH" sz="3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งบแสดงฐานะการเงิน</a:t>
            </a:r>
            <a:r>
              <a:rPr 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และ</a:t>
            </a:r>
            <a:r>
              <a:rPr lang="th-TH" sz="3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งบแสดงผลการดำเนินงานทางการเงิน</a:t>
            </a:r>
            <a:r>
              <a:rPr lang="th-TH" sz="3000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ทั้งเงินงบประมาณ เงินนอกงบประมาณ และเงินอื่นใด รวมถึงการก่อหนี้ ทั้งนี้ ตามหลักเกณฑ์และวิธีการที่กระทรวงการคลังกำหนด</a:t>
            </a:r>
          </a:p>
        </p:txBody>
      </p:sp>
      <p:sp>
        <p:nvSpPr>
          <p:cNvPr id="6" name="สี่เหลี่ยมผืนผ้า 3"/>
          <p:cNvSpPr>
            <a:spLocks noChangeArrowheads="1"/>
          </p:cNvSpPr>
          <p:nvPr/>
        </p:nvSpPr>
        <p:spPr bwMode="auto">
          <a:xfrm>
            <a:off x="378219" y="3494724"/>
            <a:ext cx="5561934" cy="312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ในกรณีที่มีความจำเป็น หน่วยงานของรัฐจะขอทำความตกลงกับกระทรวงการคลังจัดทำรายงานการเงินประจำปีซึ่งมิใช่ปีงบประมาณก็ได้ และกระทรวงการคลัง</a:t>
            </a:r>
            <a:b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จะกำหนดเงื่อนไขให้หน่วยงานของรัฐนั้นปฏิบัติก็ได้</a:t>
            </a:r>
          </a:p>
          <a:p>
            <a:pPr algn="thaiDi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altLang="th-TH" sz="2600" b="1" u="sng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ภายใน 90 วัน</a:t>
            </a: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นับแต่วันสิ้นปีงบประมาณหรือ</a:t>
            </a:r>
            <a:b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kern="0" spc="-1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ตามที่ได้ตกลงกับกระทรวงการคลังตามวรรคสอง</a:t>
            </a:r>
            <a:br>
              <a:rPr lang="th-TH" altLang="th-TH" sz="2600" b="1" kern="0" spc="-1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kern="0" spc="-1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altLang="th-TH" sz="2600" b="1" kern="0" spc="-6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หน่วยงานของรัฐนำส่งรายงานตามวรรคหนึ่งให้สำนักงานการตรวจเงินแผ่นดินเพื่อตรวจสอบ และนำส่งกระทรวงการคลังด้วย</a:t>
            </a:r>
          </a:p>
        </p:txBody>
      </p:sp>
    </p:spTree>
    <p:extLst>
      <p:ext uri="{BB962C8B-B14F-4D97-AF65-F5344CB8AC3E}">
        <p14:creationId xmlns:p14="http://schemas.microsoft.com/office/powerpoint/2010/main" val="33245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1207" y="1556792"/>
            <a:ext cx="3876675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71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ให้สำนักงานการตรวจเงินแผ่นดินหรือผู้สอบบัญชีที่สำนักงานการตรวจเงินแผ่นดินเห็นชอบตรวจสอบรายงานการเงินที่หน่วยงานของรัฐส่งให้ตามมาตรา 70 ภายใน </a:t>
            </a:r>
            <a:r>
              <a:rPr lang="th-TH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180 </a:t>
            </a:r>
            <a:r>
              <a:rPr lang="th-TH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วันนับแต่วันสิ้นปีงบประมาณ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หรือตามที่ได้ตกลงกับกระทรวงการคลัง โดยให้ตรวจสอบและรายงานผลการตรวจสอบตามนโยบาย หลักเกณฑ์และมาตรฐานที่คณะกรรมการตรวจเงินแผ่นดินกำหนด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340768"/>
            <a:ext cx="4403849" cy="237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11262"/>
            <a:ext cx="4028654" cy="201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ลูกศรลง 5"/>
          <p:cNvSpPr/>
          <p:nvPr/>
        </p:nvSpPr>
        <p:spPr>
          <a:xfrm>
            <a:off x="6156176" y="3501008"/>
            <a:ext cx="648072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217456" y="2782888"/>
            <a:ext cx="958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90 วัน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718175" y="5014913"/>
            <a:ext cx="1390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u="sng" dirty="0">
                <a:solidFill>
                  <a:srgbClr val="EA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ส.ต.ง.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108825" y="4300538"/>
            <a:ext cx="1147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180 วัน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676775" y="4221163"/>
            <a:ext cx="9572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ม. 71</a:t>
            </a: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การบัญชี การรายงาน และการตรวจสอบ</a:t>
            </a:r>
          </a:p>
        </p:txBody>
      </p:sp>
      <p:sp>
        <p:nvSpPr>
          <p:cNvPr id="11" name="กล่องข้อความ 9"/>
          <p:cNvSpPr txBox="1"/>
          <p:nvPr/>
        </p:nvSpPr>
        <p:spPr>
          <a:xfrm>
            <a:off x="6033893" y="2749459"/>
            <a:ext cx="9572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ม. 7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0</a:t>
            </a:r>
            <a:endParaRPr lang="th-TH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82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4" y="4197479"/>
            <a:ext cx="5126140" cy="247188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71207" y="1556792"/>
            <a:ext cx="830524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72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ให้หน่วยงานของรัฐนำส่งรายงานการเงินประจำปีพร้อมกับรายงานผลการตรวจสอบของสำนักงานการตรวจเงินแผ่นดินให้กระทรวงการคลัง สำนักงบประมาณ และกระทรวงเจ้าสังกัด 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เว้นแต่</a:t>
            </a:r>
            <a:r>
              <a:rPr lang="th-TH" sz="24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กรณีหน่วยงานของรัฐที่เป็นหน่วยงานของรัฐสภา ศาลยุติธรรม ศาลปกครอง ศาลรัฐธรรมนูญ องค์กรอิสระตามรัฐธรรมนูญ และองค์อัยการ ให้นำส่งให้คณะรัฐมนตรี กระทรวงการคลัง และสำนักงบประมาณ และเปิดเผยให้สาธารณชนทราบ รวมทั้งเผยแพร่ผ่านทางสื่ออิเล็กทรอนิกส์ด้วย</a:t>
            </a:r>
          </a:p>
          <a:p>
            <a:pPr algn="thaiDist"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ทั้งนี้ 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ภายใน 30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วันนับแต่วันที่ได้รับรายงานผลการตรวจสอบจากสำนักงานการตรวจเงินแผ่นดิน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7" y="4954364"/>
            <a:ext cx="1961978" cy="98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ลูกศรลง 5"/>
          <p:cNvSpPr/>
          <p:nvPr/>
        </p:nvSpPr>
        <p:spPr>
          <a:xfrm rot="16200000">
            <a:off x="2891253" y="5085184"/>
            <a:ext cx="648072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631882" y="5895546"/>
            <a:ext cx="1147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30 วัน</a:t>
            </a: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การบัญชี การรายงาน และการตรวจสอบ</a:t>
            </a:r>
          </a:p>
        </p:txBody>
      </p:sp>
      <p:sp>
        <p:nvSpPr>
          <p:cNvPr id="13" name="กล่องข้อความ 8"/>
          <p:cNvSpPr txBox="1"/>
          <p:nvPr/>
        </p:nvSpPr>
        <p:spPr>
          <a:xfrm>
            <a:off x="3923928" y="5157192"/>
            <a:ext cx="24932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สำนักงบประมาณ </a:t>
            </a:r>
          </a:p>
        </p:txBody>
      </p:sp>
      <p:sp>
        <p:nvSpPr>
          <p:cNvPr id="14" name="กล่องข้อความ 8"/>
          <p:cNvSpPr txBox="1"/>
          <p:nvPr/>
        </p:nvSpPr>
        <p:spPr>
          <a:xfrm>
            <a:off x="3607520" y="4706094"/>
            <a:ext cx="30963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กระทรวงการคลัง</a:t>
            </a:r>
          </a:p>
        </p:txBody>
      </p:sp>
      <p:sp>
        <p:nvSpPr>
          <p:cNvPr id="15" name="กล่องข้อความ 8"/>
          <p:cNvSpPr txBox="1"/>
          <p:nvPr/>
        </p:nvSpPr>
        <p:spPr>
          <a:xfrm>
            <a:off x="3881636" y="5622007"/>
            <a:ext cx="44644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กระทรวงเจ้าสังกัด / คณะรัฐมนตรี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37112"/>
            <a:ext cx="1180075" cy="11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416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547813" y="3284538"/>
            <a:ext cx="6480175" cy="360362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1463" y="5157788"/>
            <a:ext cx="6481762" cy="35877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33375"/>
            <a:ext cx="73802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รูปภาพ 2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8"/>
          <a:stretch>
            <a:fillRect/>
          </a:stretch>
        </p:blipFill>
        <p:spPr bwMode="auto">
          <a:xfrm>
            <a:off x="468313" y="1341438"/>
            <a:ext cx="859155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73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fld id="{9FF71E3F-4F6C-4936-9780-4A9012CF04F6}" type="slidenum">
              <a:rPr lang="en-US" altLang="th-TH" sz="675">
                <a:solidFill>
                  <a:srgbClr val="898989"/>
                </a:solidFill>
              </a:rPr>
              <a:pPr>
                <a:defRPr/>
              </a:pPr>
              <a:t>35</a:t>
            </a:fld>
            <a:endParaRPr lang="en-US" altLang="th-TH" sz="675">
              <a:solidFill>
                <a:srgbClr val="898989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0023" r="9792" b="6849"/>
          <a:stretch/>
        </p:blipFill>
        <p:spPr>
          <a:xfrm>
            <a:off x="1314450" y="1657350"/>
            <a:ext cx="6524625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ดาว 10 แฉก 3"/>
          <p:cNvSpPr/>
          <p:nvPr/>
        </p:nvSpPr>
        <p:spPr>
          <a:xfrm>
            <a:off x="1657350" y="2055813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5" name="ดาว 10 แฉก 4"/>
          <p:cNvSpPr/>
          <p:nvPr/>
        </p:nvSpPr>
        <p:spPr>
          <a:xfrm>
            <a:off x="7443788" y="2055813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8" name="ดาว 10 แฉก 7"/>
          <p:cNvSpPr/>
          <p:nvPr/>
        </p:nvSpPr>
        <p:spPr>
          <a:xfrm>
            <a:off x="7478713" y="322738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9" name="ดาว 10 แฉก 8"/>
          <p:cNvSpPr/>
          <p:nvPr/>
        </p:nvSpPr>
        <p:spPr>
          <a:xfrm>
            <a:off x="1657350" y="368458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055813" y="1014413"/>
            <a:ext cx="5043487" cy="44450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กรณีศึกษา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ระบบการดำเนินการสถานพยาบาล</a:t>
            </a:r>
          </a:p>
        </p:txBody>
      </p:sp>
      <p:sp>
        <p:nvSpPr>
          <p:cNvPr id="2" name="คำบรรยายภาพแบบสี่เหลี่ยม 1"/>
          <p:cNvSpPr/>
          <p:nvPr/>
        </p:nvSpPr>
        <p:spPr>
          <a:xfrm>
            <a:off x="201613" y="1165225"/>
            <a:ext cx="1757362" cy="890588"/>
          </a:xfrm>
          <a:prstGeom prst="wedgeRectCallout">
            <a:avLst>
              <a:gd name="adj1" fmla="val 33261"/>
              <a:gd name="adj2" fmla="val 67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วัตถุดิบ/ยา/เวชภัณฑ์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เงินฝากธนาคารใน/นอก งปม.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7443788" y="445293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7392988" y="1066800"/>
            <a:ext cx="1558925" cy="890588"/>
          </a:xfrm>
          <a:prstGeom prst="wedgeRectCallout">
            <a:avLst>
              <a:gd name="adj1" fmla="val -25151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งานระหว่างทำ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วัตถุดิบ/ยา/เวชภัณฑ์</a:t>
            </a:r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5421313" y="2095500"/>
            <a:ext cx="1558925" cy="744538"/>
          </a:xfrm>
          <a:prstGeom prst="wedgeRectCallout">
            <a:avLst>
              <a:gd name="adj1" fmla="val 78087"/>
              <a:gd name="adj2" fmla="val -27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สินค้าสำเร็จรูป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งานระหว่างทำ</a:t>
            </a:r>
          </a:p>
        </p:txBody>
      </p:sp>
      <p:sp>
        <p:nvSpPr>
          <p:cNvPr id="14" name="คำบรรยายภาพแบบสี่เหลี่ยม 13"/>
          <p:cNvSpPr/>
          <p:nvPr/>
        </p:nvSpPr>
        <p:spPr>
          <a:xfrm>
            <a:off x="5318125" y="3168650"/>
            <a:ext cx="1662113" cy="1273175"/>
          </a:xfrm>
          <a:prstGeom prst="wedgeRectCallout">
            <a:avLst>
              <a:gd name="adj1" fmla="val 78929"/>
              <a:gd name="adj2" fmla="val -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ลูกหนี้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รายได้ค่าบริการ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ต้นทุนขาย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สินค้าคงเหลือ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7458075" y="530383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1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5612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92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691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692275" y="4292600"/>
            <a:ext cx="6480175" cy="28892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6311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403350" y="1330325"/>
            <a:ext cx="6767513" cy="28892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pic>
        <p:nvPicPr>
          <p:cNvPr id="89092" name="รูปภาพ 3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77041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587500" y="5373688"/>
            <a:ext cx="6769100" cy="35877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677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3850" y="3789363"/>
            <a:ext cx="8424863" cy="287337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(สินทรัพย์)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6950" y="1166893"/>
            <a:ext cx="8626886" cy="5537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55C080-B637-4B1F-B916-8E0F04CFC2EE}"/>
              </a:ext>
            </a:extLst>
          </p:cNvPr>
          <p:cNvSpPr/>
          <p:nvPr/>
        </p:nvSpPr>
        <p:spPr>
          <a:xfrm>
            <a:off x="4644008" y="4408266"/>
            <a:ext cx="3744416" cy="2117078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38CC4B2F-F0B2-4B41-A43A-9BE455184461}"/>
              </a:ext>
            </a:extLst>
          </p:cNvPr>
          <p:cNvSpPr/>
          <p:nvPr/>
        </p:nvSpPr>
        <p:spPr>
          <a:xfrm>
            <a:off x="7485721" y="3329265"/>
            <a:ext cx="1399529" cy="1080117"/>
          </a:xfrm>
          <a:prstGeom prst="wedgeRoundRectCallout">
            <a:avLst>
              <a:gd name="adj1" fmla="val -19926"/>
              <a:gd name="adj2" fmla="val 73082"/>
              <a:gd name="adj3" fmla="val 16667"/>
            </a:avLst>
          </a:prstGeom>
          <a:solidFill>
            <a:srgbClr val="00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ม.48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5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r="1231" b="4387"/>
          <a:stretch>
            <a:fillRect/>
          </a:stretch>
        </p:blipFill>
        <p:spPr bwMode="auto">
          <a:xfrm>
            <a:off x="250825" y="836613"/>
            <a:ext cx="8623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50838" y="3068638"/>
            <a:ext cx="8523287" cy="28892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3913" y="974725"/>
            <a:ext cx="7610475" cy="1042988"/>
          </a:xfrm>
          <a:ln cmpd="thickThin"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h-TH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การจัดทำบัญชีของรัฐบาล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050924" y="2146300"/>
            <a:ext cx="7200000" cy="1588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2838"/>
            <a:ext cx="29130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34" y="2356774"/>
            <a:ext cx="4057787" cy="21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ตัวเชื่อมต่อตรง 8"/>
          <p:cNvCxnSpPr/>
          <p:nvPr/>
        </p:nvCxnSpPr>
        <p:spPr>
          <a:xfrm>
            <a:off x="931862" y="5046663"/>
            <a:ext cx="7200000" cy="7937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62451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B09371F-E113-441F-861D-7046B1C65C40}" type="slidenum">
              <a:rPr lang="th-TH" altLang="en-US" sz="1800" smtClean="0">
                <a:solidFill>
                  <a:srgbClr val="000000"/>
                </a:solidFill>
              </a:rPr>
              <a:pPr/>
              <a:t>41</a:t>
            </a:fld>
            <a:endParaRPr lang="th-TH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9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750" y="342900"/>
            <a:ext cx="7272338" cy="7191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๗๓ บัญชีการเงินแผ่นดิน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11188" y="1341438"/>
            <a:ext cx="7345362" cy="4376737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ผู้จัดทำ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- กระทรวงการคลัง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กรอบและแนวทางการจัดทำ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มาตรฐานและนโยบายการบัญชีภาครัฐ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รายการที่บันทึก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รายได้ รายจ่าย การก่อหนี้ผูกพัน การกู้ยืม การบริหารการเงินและทรัพย์สิน             และการอื่นที่เกี่ยวข้องกับการเงินแผ่นดิน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79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916238" y="2084388"/>
            <a:ext cx="3181350" cy="1443037"/>
          </a:xfrm>
          <a:prstGeom prst="roundRect">
            <a:avLst/>
          </a:prstGeom>
          <a:gradFill>
            <a:gsLst>
              <a:gs pos="0">
                <a:srgbClr val="FFC000"/>
              </a:gs>
              <a:gs pos="47000">
                <a:srgbClr val="FFE389"/>
              </a:gs>
              <a:gs pos="100000">
                <a:srgbClr val="FFE389"/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บัญชีการเงินแผ่นดิน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2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8625" y="1377950"/>
            <a:ext cx="1993900" cy="2143125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รายได้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เงินกู้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เงินรับฝาก</a:t>
            </a:r>
          </a:p>
        </p:txBody>
      </p:sp>
      <p:sp>
        <p:nvSpPr>
          <p:cNvPr id="111621" name="ชื่อเรื่อง 1"/>
          <p:cNvSpPr txBox="1">
            <a:spLocks/>
          </p:cNvSpPr>
          <p:nvPr/>
        </p:nvSpPr>
        <p:spPr bwMode="auto">
          <a:xfrm>
            <a:off x="323850" y="173038"/>
            <a:ext cx="7848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3600" b="1" u="sng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บัญชีการเงินแผ่นดิน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3840163" y="2768600"/>
            <a:ext cx="1333500" cy="10001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2775" name="กล่องข้อความ 5"/>
          <p:cNvSpPr txBox="1">
            <a:spLocks noChangeArrowheads="1"/>
          </p:cNvSpPr>
          <p:nvPr/>
        </p:nvSpPr>
        <p:spPr bwMode="auto">
          <a:xfrm>
            <a:off x="3940175" y="3035300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2800" b="1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เงินคงคลัง</a:t>
            </a:r>
          </a:p>
        </p:txBody>
      </p:sp>
      <p:sp>
        <p:nvSpPr>
          <p:cNvPr id="18" name="Rounded Rectangle 25"/>
          <p:cNvSpPr/>
          <p:nvPr/>
        </p:nvSpPr>
        <p:spPr>
          <a:xfrm>
            <a:off x="6616700" y="1546225"/>
            <a:ext cx="1989138" cy="2144713"/>
          </a:xfrm>
          <a:prstGeom prst="roundRect">
            <a:avLst/>
          </a:prstGeom>
          <a:gradFill>
            <a:gsLst>
              <a:gs pos="0">
                <a:srgbClr val="F5514D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รายจ่าย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เงินทดรอง</a:t>
            </a:r>
          </a:p>
        </p:txBody>
      </p:sp>
      <p:sp>
        <p:nvSpPr>
          <p:cNvPr id="7" name="ลูกศรโค้งลง 6"/>
          <p:cNvSpPr/>
          <p:nvPr/>
        </p:nvSpPr>
        <p:spPr>
          <a:xfrm>
            <a:off x="2222500" y="1454150"/>
            <a:ext cx="1041400" cy="777875"/>
          </a:xfrm>
          <a:prstGeom prst="curved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20" name="ลูกศรโค้งลง 19"/>
          <p:cNvSpPr/>
          <p:nvPr/>
        </p:nvSpPr>
        <p:spPr>
          <a:xfrm>
            <a:off x="5775325" y="1454150"/>
            <a:ext cx="1041400" cy="777875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28" name="Rounded Rectangle 25"/>
          <p:cNvSpPr/>
          <p:nvPr/>
        </p:nvSpPr>
        <p:spPr>
          <a:xfrm>
            <a:off x="3492500" y="3895725"/>
            <a:ext cx="1987550" cy="879475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การค้ำประกัน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5" grpId="0" animBg="1"/>
      <p:bldP spid="32775" grpId="0"/>
      <p:bldP spid="18" grpId="0" animBg="1"/>
      <p:bldP spid="7" grpId="0" animBg="1"/>
      <p:bldP spid="20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7488238" cy="955675"/>
          </a:xfrm>
        </p:spPr>
        <p:txBody>
          <a:bodyPr/>
          <a:lstStyle/>
          <a:p>
            <a:pPr eaLnBrk="1" hangingPunct="1">
              <a:defRPr/>
            </a:pPr>
            <a:r>
              <a:rPr lang="th-TH" sz="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๗๔ รายงานการรับจ่ายเงินงบประมาณ</a:t>
            </a:r>
          </a:p>
        </p:txBody>
      </p:sp>
      <p:sp>
        <p:nvSpPr>
          <p:cNvPr id="33795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598488" y="1412875"/>
            <a:ext cx="4549775" cy="4248150"/>
          </a:xfrm>
        </p:spPr>
        <p:txBody>
          <a:bodyPr/>
          <a:lstStyle/>
          <a:p>
            <a:pPr algn="l" eaLnBrk="1" hangingPunct="1"/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+ รายได้แผ่นดิน</a:t>
            </a:r>
          </a:p>
          <a:p>
            <a:pPr algn="l" eaLnBrk="1" hangingPunct="1"/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+ รายรับจากเงินกู้</a:t>
            </a:r>
          </a:p>
          <a:p>
            <a:pPr algn="l" eaLnBrk="1" hangingPunct="1"/>
            <a:endParaRPr lang="th-TH" altLang="th-TH" sz="20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r>
              <a:rPr lang="th-TH" altLang="th-TH" sz="40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รายจ่ายจากงบประมาณ (ปีปัจจุบัน)</a:t>
            </a:r>
          </a:p>
          <a:p>
            <a:pPr algn="l" eaLnBrk="1" hangingPunct="1"/>
            <a:r>
              <a:rPr lang="th-TH" altLang="th-TH" sz="40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รายจ่ายจากเงินกันไว้เบิกเหลื่อมปี</a:t>
            </a:r>
          </a:p>
          <a:p>
            <a:pPr algn="l" eaLnBrk="1" hangingPunct="1"/>
            <a:endParaRPr lang="th-TH" altLang="th-TH" sz="20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r>
              <a:rPr lang="en-US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= </a:t>
            </a:r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ดุลเงินงบประมาณ</a:t>
            </a:r>
          </a:p>
          <a:p>
            <a:pPr algn="l" eaLnBrk="1" hangingPunct="1"/>
            <a:endParaRPr lang="th-TH" altLang="th-TH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endParaRPr lang="th-TH" altLang="th-TH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endParaRPr lang="th-TH" altLang="th-TH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ounded Rectangle 24"/>
          <p:cNvSpPr/>
          <p:nvPr/>
        </p:nvSpPr>
        <p:spPr>
          <a:xfrm>
            <a:off x="5795963" y="2344738"/>
            <a:ext cx="3011487" cy="20970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รัฐมนตรีเสนอคณะรัฐมนตรี เพื่อเสนอรัฐสภา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ภายในกำหนด</a:t>
            </a:r>
          </a:p>
        </p:txBody>
      </p:sp>
      <p:sp>
        <p:nvSpPr>
          <p:cNvPr id="2" name="วงเล็บปีกกาขวา 1"/>
          <p:cNvSpPr/>
          <p:nvPr/>
        </p:nvSpPr>
        <p:spPr>
          <a:xfrm>
            <a:off x="5148263" y="1557338"/>
            <a:ext cx="503237" cy="3671887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1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6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ctrTitle"/>
          </p:nvPr>
        </p:nvSpPr>
        <p:spPr>
          <a:xfrm>
            <a:off x="773113" y="342900"/>
            <a:ext cx="6823075" cy="7191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75 รายงานการเงินแผ่นดิน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84213" y="1216025"/>
            <a:ext cx="7561262" cy="4660900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องค์ประกอบของรายงาน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ส่งรายงานให้สำนักงานการตรวจเงินแผ่นดินตรวจสอบตามกำหนดเวลา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(90 วัน)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นับแต่วันสิ้นปีงบประมาณ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สำนักงานการตรวจเงินแผ่นดินตรวจสอบรายการการเงินแผ่นดินตามกำหนดเวลา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(180 วัน)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นับแต่วันสิ้นปีงบประมาณ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เสนอรายงานการเงินแผ่นดินที่ตรวจสอบแล้วต่อคณะรัฐมนตรี เพื่อเสนอรัฐสภาตามกำหนดเวลา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(210 วัน)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นับแต่วันสิ้นปีงบประมาณ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1366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9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547813" y="333375"/>
            <a:ext cx="6454775" cy="64770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องค์ประกอบของรายงานการเงินแผ่นดิน</a:t>
            </a:r>
          </a:p>
        </p:txBody>
      </p:sp>
      <p:pic>
        <p:nvPicPr>
          <p:cNvPr id="114691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17293" r="23778" b="6621"/>
          <a:stretch>
            <a:fillRect/>
          </a:stretch>
        </p:blipFill>
        <p:spPr bwMode="auto">
          <a:xfrm>
            <a:off x="684213" y="1700213"/>
            <a:ext cx="3730625" cy="432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17355" r="28932" b="7339"/>
          <a:stretch>
            <a:fillRect/>
          </a:stretch>
        </p:blipFill>
        <p:spPr bwMode="auto">
          <a:xfrm>
            <a:off x="4932363" y="1700213"/>
            <a:ext cx="3743325" cy="432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1357313" y="1119188"/>
            <a:ext cx="23828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งบแสดงฐานะการเงิน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932363" y="1119188"/>
            <a:ext cx="3784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งบแสดงผลการดำเนินงานทางการเงิน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853000" y="1040557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2" name="ดาว 10 แฉก 11"/>
          <p:cNvSpPr/>
          <p:nvPr/>
        </p:nvSpPr>
        <p:spPr>
          <a:xfrm>
            <a:off x="4443910" y="1059656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12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547813" y="333375"/>
            <a:ext cx="6454775" cy="64770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องค์ประกอบของรายงานการเงินแผ่นดิน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032000" y="1987550"/>
            <a:ext cx="621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งบแสดงการเปลี่ยนแปลงสินทรัพย์สุทธิ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1295251" y="2017928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0" y="2973388"/>
            <a:ext cx="5329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งบกระแสเงินสด</a:t>
            </a:r>
          </a:p>
        </p:txBody>
      </p:sp>
      <p:sp>
        <p:nvSpPr>
          <p:cNvPr id="13" name="ดาว 10 แฉก 12"/>
          <p:cNvSpPr/>
          <p:nvPr/>
        </p:nvSpPr>
        <p:spPr>
          <a:xfrm>
            <a:off x="1295251" y="3003916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0" y="3960813"/>
            <a:ext cx="62118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รายงานการรับจ่ายเงินประจำปีงบประมาณ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1295251" y="3989904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42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ปดเหลี่ยม 6"/>
          <p:cNvSpPr/>
          <p:nvPr/>
        </p:nvSpPr>
        <p:spPr>
          <a:xfrm>
            <a:off x="1321123" y="2021527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รูปแปดเหลี่ยม 7"/>
          <p:cNvSpPr/>
          <p:nvPr/>
        </p:nvSpPr>
        <p:spPr>
          <a:xfrm>
            <a:off x="4162400" y="2021167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รูปแปดเหลี่ยม 8"/>
          <p:cNvSpPr/>
          <p:nvPr/>
        </p:nvSpPr>
        <p:spPr>
          <a:xfrm>
            <a:off x="7122290" y="2022274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2682633" y="2101660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5645170" y="2101660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2" name="ไดอะแกรม 1"/>
          <p:cNvGraphicFramePr/>
          <p:nvPr/>
        </p:nvGraphicFramePr>
        <p:xfrm>
          <a:off x="395536" y="2619599"/>
          <a:ext cx="8267437" cy="347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รูปแปดเหลี่ยม 15"/>
          <p:cNvSpPr/>
          <p:nvPr/>
        </p:nvSpPr>
        <p:spPr>
          <a:xfrm>
            <a:off x="6660232" y="3861048"/>
            <a:ext cx="445485" cy="504056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</p:txBody>
      </p:sp>
      <p:sp>
        <p:nvSpPr>
          <p:cNvPr id="17" name="บวก 16"/>
          <p:cNvSpPr/>
          <p:nvPr/>
        </p:nvSpPr>
        <p:spPr>
          <a:xfrm>
            <a:off x="7192963" y="3933825"/>
            <a:ext cx="358775" cy="3603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        </a:t>
            </a:r>
          </a:p>
        </p:txBody>
      </p:sp>
      <p:sp>
        <p:nvSpPr>
          <p:cNvPr id="18" name="รูปแปดเหลี่ยม 17"/>
          <p:cNvSpPr/>
          <p:nvPr/>
        </p:nvSpPr>
        <p:spPr>
          <a:xfrm>
            <a:off x="7639265" y="3861048"/>
            <a:ext cx="445485" cy="504056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6677025" y="4381500"/>
            <a:ext cx="14255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ไม่รวม รัฐวิสาหกิจและ</a:t>
            </a:r>
            <a:r>
              <a:rPr lang="th-TH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อปท</a:t>
            </a:r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 bwMode="auto">
          <a:xfrm>
            <a:off x="1497013" y="166688"/>
            <a:ext cx="6337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77 รายงานการเงินรวม</a:t>
            </a:r>
            <a:endParaRPr lang="th-TH" alt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Rounded Rectangle 21"/>
          <p:cNvSpPr/>
          <p:nvPr/>
        </p:nvSpPr>
        <p:spPr>
          <a:xfrm>
            <a:off x="1474788" y="1125538"/>
            <a:ext cx="6408737" cy="730250"/>
          </a:xfrm>
          <a:prstGeom prst="roundRect">
            <a:avLst/>
          </a:prstGeom>
          <a:gradFill>
            <a:gsLst>
              <a:gs pos="0">
                <a:srgbClr val="6FE4E7"/>
              </a:gs>
              <a:gs pos="35000">
                <a:srgbClr val="C4FAFA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ให้ข้อมูลทางการเงินในภาพรวมของกลุ่มหน่วยงาน</a:t>
            </a:r>
          </a:p>
        </p:txBody>
      </p:sp>
    </p:spTree>
    <p:extLst>
      <p:ext uri="{BB962C8B-B14F-4D97-AF65-F5344CB8AC3E}">
        <p14:creationId xmlns:p14="http://schemas.microsoft.com/office/powerpoint/2010/main" val="21940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7" grpId="0" animBg="1"/>
      <p:bldP spid="22" grpId="0"/>
      <p:bldP spid="23" grpId="0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ปดเหลี่ยม 6"/>
          <p:cNvSpPr/>
          <p:nvPr/>
        </p:nvSpPr>
        <p:spPr>
          <a:xfrm>
            <a:off x="965661" y="1550928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รูปแปดเหลี่ยม 7"/>
          <p:cNvSpPr/>
          <p:nvPr/>
        </p:nvSpPr>
        <p:spPr>
          <a:xfrm>
            <a:off x="3090575" y="1555425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รูปแปดเหลี่ยม 8"/>
          <p:cNvSpPr/>
          <p:nvPr/>
        </p:nvSpPr>
        <p:spPr>
          <a:xfrm>
            <a:off x="5325896" y="1550928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รูปแปดเหลี่ยม 9"/>
          <p:cNvSpPr/>
          <p:nvPr/>
        </p:nvSpPr>
        <p:spPr>
          <a:xfrm>
            <a:off x="7524328" y="1509614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1967488" y="1627643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4092402" y="1627643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6400588" y="1627642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2" name="ไดอะแกรม 1"/>
          <p:cNvGraphicFramePr/>
          <p:nvPr/>
        </p:nvGraphicFramePr>
        <p:xfrm>
          <a:off x="395536" y="2276872"/>
          <a:ext cx="8267437" cy="347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รูปแปดเหลี่ยม 18"/>
          <p:cNvSpPr/>
          <p:nvPr/>
        </p:nvSpPr>
        <p:spPr>
          <a:xfrm>
            <a:off x="7003461" y="4338389"/>
            <a:ext cx="445450" cy="433140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บวก 19"/>
          <p:cNvSpPr/>
          <p:nvPr/>
        </p:nvSpPr>
        <p:spPr>
          <a:xfrm>
            <a:off x="7466013" y="4375150"/>
            <a:ext cx="358775" cy="3603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 bwMode="auto">
          <a:xfrm>
            <a:off x="1498600" y="414338"/>
            <a:ext cx="6337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77 รายงานการเงินรวม</a:t>
            </a:r>
            <a:endParaRPr lang="th-TH" alt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รูปแปดเหลี่ยม 23"/>
          <p:cNvSpPr/>
          <p:nvPr/>
        </p:nvSpPr>
        <p:spPr>
          <a:xfrm>
            <a:off x="7863577" y="4338389"/>
            <a:ext cx="445450" cy="433140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รูปแปดเหลี่ยม 24"/>
          <p:cNvSpPr/>
          <p:nvPr/>
        </p:nvSpPr>
        <p:spPr>
          <a:xfrm>
            <a:off x="7454847" y="4782327"/>
            <a:ext cx="445450" cy="433140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0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(รายจ่าย)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48AECF-CA34-477D-8CD2-0F7A9C51F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9" r="2219" b="-1"/>
          <a:stretch/>
        </p:blipFill>
        <p:spPr>
          <a:xfrm>
            <a:off x="831826" y="1412776"/>
            <a:ext cx="7477774" cy="3600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9FA2F0-36DB-4268-AE6F-B176CC6248DE}"/>
              </a:ext>
            </a:extLst>
          </p:cNvPr>
          <p:cNvSpPr/>
          <p:nvPr/>
        </p:nvSpPr>
        <p:spPr>
          <a:xfrm>
            <a:off x="5915591" y="1416085"/>
            <a:ext cx="2585472" cy="43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750" y="342900"/>
            <a:ext cx="7272338" cy="7191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ข้อมูลที่ใช้จัดทำรายงานการเงินรวม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55650" y="1484313"/>
            <a:ext cx="7289800" cy="4376737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รายงานการเงินและข้อมูลอื่นที่เกี่ยวข้องจาก</a:t>
            </a:r>
            <a:r>
              <a:rPr 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หน่วยงานของรัฐ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หน่วยงานของรัฐจัดส่งข้อมูล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ให้กระทรวงการคลัง   ตามหลักเกณฑ์และระยะเวลาที่กฎหมายกำหนด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กระทรวงการคลังต้องรายงานคณะรัฐมนตรี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เพื่อพิจารณาดำเนินการ หากหน่วยงานของรัฐไม่ส่งข้อมูลตามกำหนด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20836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8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6402FF-4AE8-4C32-9C4C-2B580D42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50" y="404664"/>
            <a:ext cx="7612500" cy="58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E69130-82F5-4249-BF85-546C2BC0A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574326" y="1772816"/>
            <a:ext cx="822924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FEAA52-4E36-4D12-A99C-8A413DBA9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06026" y="2918620"/>
            <a:ext cx="822924" cy="792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5B3848-BEDD-47CA-9AA5-DC9EB49BC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12326" y="4064424"/>
            <a:ext cx="822924" cy="7920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1780F1-360B-4A91-BC3F-7CC1C3278F28}"/>
              </a:ext>
            </a:extLst>
          </p:cNvPr>
          <p:cNvSpPr/>
          <p:nvPr/>
        </p:nvSpPr>
        <p:spPr>
          <a:xfrm flipV="1">
            <a:off x="5724128" y="4581128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F3CA50-CC02-452C-9A19-DC962E46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06026" y="5432576"/>
            <a:ext cx="82292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4F736C-659C-439C-A687-FAD52510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50" y="1094716"/>
            <a:ext cx="7162500" cy="36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EB7F6A-C864-4BF4-89A9-CCD2B7C1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08" y="4661208"/>
            <a:ext cx="6937500" cy="6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D7BDB-5124-4FAE-83D4-B7815A31B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1556792"/>
            <a:ext cx="822924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9C9B44-BE70-4822-9979-4740C068B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2366167"/>
            <a:ext cx="822924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42FD55-9C44-4568-99BB-A19B17EB9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3175542"/>
            <a:ext cx="822924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A0EAA8-246B-4F3E-A66C-E11E1C9E2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4335959"/>
            <a:ext cx="822924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595093-0B87-484B-A135-941BEFCFF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88" y="980728"/>
            <a:ext cx="745684" cy="7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3F9ED0-1560-4162-8136-2FF89E51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7793624" cy="324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353DC5-DE88-4BB4-922D-902E4B06B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53312" y="443496"/>
            <a:ext cx="822924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C289A1-CA44-49A0-A4B3-F5F512E50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53312" y="1371532"/>
            <a:ext cx="822924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87FCB1-5710-4FCF-820A-C62743D46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53312" y="2230388"/>
            <a:ext cx="822924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28E89A-2772-4623-92FE-8716848CA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2699792" y="3573016"/>
            <a:ext cx="822924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BD18A3-BB74-4C1A-A495-9096B9961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201128"/>
            <a:ext cx="749873" cy="743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73855F-47BF-479F-9275-6105EFB41958}"/>
              </a:ext>
            </a:extLst>
          </p:cNvPr>
          <p:cNvSpPr/>
          <p:nvPr/>
        </p:nvSpPr>
        <p:spPr>
          <a:xfrm flipV="1">
            <a:off x="1619672" y="3022476"/>
            <a:ext cx="3600399" cy="4065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E822B7-12B5-4835-A714-549F625E7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8" t="3484" r="1995"/>
          <a:stretch/>
        </p:blipFill>
        <p:spPr>
          <a:xfrm>
            <a:off x="395536" y="188640"/>
            <a:ext cx="7488832" cy="6286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2690E7-D102-41FF-9B7A-22BF42A3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52" y="1988840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166A9D-B815-4D27-A3D4-BED47011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51" y="2961674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0D6279-933C-4FD0-84D5-694562F4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50" y="4042990"/>
            <a:ext cx="823031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6E8D23-38C1-4C0B-9037-825AFFC0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49" y="4968762"/>
            <a:ext cx="823031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9131D5-12A6-466B-9F33-4C077881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49" y="5861277"/>
            <a:ext cx="82303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EC37589E894EAEE92AA067771C35" ma:contentTypeVersion="4" ma:contentTypeDescription="Create a new document." ma:contentTypeScope="" ma:versionID="70b4f421f08e3e68bf081d6529225ee8">
  <xsd:schema xmlns:xsd="http://www.w3.org/2001/XMLSchema" xmlns:xs="http://www.w3.org/2001/XMLSchema" xmlns:p="http://schemas.microsoft.com/office/2006/metadata/properties" xmlns:ns2="0f78864d-2b3b-4a7c-85b4-2c7228e06da9" targetNamespace="http://schemas.microsoft.com/office/2006/metadata/properties" ma:root="true" ma:fieldsID="1025583933a22bf2f734a64b87b2560d" ns2:_="">
    <xsd:import namespace="0f78864d-2b3b-4a7c-85b4-2c7228e06d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8864d-2b3b-4a7c-85b4-2c7228e06d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f78864d-2b3b-4a7c-85b4-2c7228e06da9">J2DYDHU5RPXK-471-85</_dlc_DocId>
    <_dlc_DocIdUrl xmlns="0f78864d-2b3b-4a7c-85b4-2c7228e06da9">
      <Url>http://www.dol.go.th/finance/_layouts/15/DocIdRedir.aspx?ID=J2DYDHU5RPXK-471-85</Url>
      <Description>J2DYDHU5RPXK-471-85</Description>
    </_dlc_DocIdUrl>
  </documentManagement>
</p:properties>
</file>

<file path=customXml/itemProps1.xml><?xml version="1.0" encoding="utf-8"?>
<ds:datastoreItem xmlns:ds="http://schemas.openxmlformats.org/officeDocument/2006/customXml" ds:itemID="{30CF2EC7-2A2E-4581-A4E3-160661C801CE}"/>
</file>

<file path=customXml/itemProps2.xml><?xml version="1.0" encoding="utf-8"?>
<ds:datastoreItem xmlns:ds="http://schemas.openxmlformats.org/officeDocument/2006/customXml" ds:itemID="{1277C532-C898-4C8A-AEDD-75611A81E11A}"/>
</file>

<file path=customXml/itemProps3.xml><?xml version="1.0" encoding="utf-8"?>
<ds:datastoreItem xmlns:ds="http://schemas.openxmlformats.org/officeDocument/2006/customXml" ds:itemID="{2800299F-6036-424B-979F-110370DC8D82}"/>
</file>

<file path=customXml/itemProps4.xml><?xml version="1.0" encoding="utf-8"?>
<ds:datastoreItem xmlns:ds="http://schemas.openxmlformats.org/officeDocument/2006/customXml" ds:itemID="{56981F57-D819-4495-A436-4A53009924B8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11494</TotalTime>
  <Words>1438</Words>
  <Application>Microsoft Office PowerPoint</Application>
  <PresentationFormat>On-screen Show (4:3)</PresentationFormat>
  <Paragraphs>247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50</vt:i4>
      </vt:variant>
    </vt:vector>
  </HeadingPairs>
  <TitlesOfParts>
    <vt:vector size="70" baseType="lpstr">
      <vt:lpstr>Angsana New</vt:lpstr>
      <vt:lpstr>AngsanaUPC</vt:lpstr>
      <vt:lpstr>Arial</vt:lpstr>
      <vt:lpstr>Browallia New</vt:lpstr>
      <vt:lpstr>BrowalliaUPC</vt:lpstr>
      <vt:lpstr>Calibri</vt:lpstr>
      <vt:lpstr>Calibri Light</vt:lpstr>
      <vt:lpstr>Cordia New</vt:lpstr>
      <vt:lpstr>Courier New</vt:lpstr>
      <vt:lpstr>TH SarabunIT๙</vt:lpstr>
      <vt:lpstr>TH SarabunPSK</vt:lpstr>
      <vt:lpstr>Times</vt:lpstr>
      <vt:lpstr>Wingdings</vt:lpstr>
      <vt:lpstr>ชุดรูปแบบของ Office</vt:lpstr>
      <vt:lpstr>ธีมของ Office</vt:lpstr>
      <vt:lpstr>1_ธีมของ Office</vt:lpstr>
      <vt:lpstr>2_ธีมของ Office</vt:lpstr>
      <vt:lpstr>4_ธีมของ Office</vt:lpstr>
      <vt:lpstr>6_ธีมของ Office</vt:lpstr>
      <vt:lpstr>3_ธีมของ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พระราชบัญญัติวินัยการเงินการคลังของรัฐ พ.ศ. 2561 (ด้านการบัญชีภาครัฐ)</vt:lpstr>
      <vt:lpstr>ประเด็นหลักในเรื่องการบัญชีและการรายงาน</vt:lpstr>
      <vt:lpstr>PowerPoint Presentation</vt:lpstr>
      <vt:lpstr>การจัดทำบัญชีของหน่วยงานภาครัฐ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สินทรัพย์</vt:lpstr>
      <vt:lpstr>PowerPoint Presentation</vt:lpstr>
      <vt:lpstr>PowerPoint Presentation</vt:lpstr>
      <vt:lpstr>หมวด 4 การบัญชี การรายงาน และการตรวจสอบ</vt:lpstr>
      <vt:lpstr>หมวด 4 การบัญชี การรายงาน และการตรวจสอบ</vt:lpstr>
      <vt:lpstr>หมวด 4 การบัญชี การรายงาน และการตรวจสอบ</vt:lpstr>
      <vt:lpstr>หมวด 4 การบัญชี การรายงาน และการตรวจสอบ</vt:lpstr>
      <vt:lpstr>PowerPoint Presentation</vt:lpstr>
      <vt:lpstr>PowerPoint Presentation</vt:lpstr>
      <vt:lpstr>กรณีศึกษา : ระบบการดำเนินการสถานพยาบาล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การจัดทำบัญชีของรัฐบาล</vt:lpstr>
      <vt:lpstr>ม. ๗๓ บัญชีการเงินแผ่นดิน</vt:lpstr>
      <vt:lpstr>PowerPoint Presentation</vt:lpstr>
      <vt:lpstr>ม. ๗๔ รายงานการรับจ่ายเงินงบประมาณ</vt:lpstr>
      <vt:lpstr>ม. 75 รายงานการเงินแผ่นดิน</vt:lpstr>
      <vt:lpstr>PowerPoint Presentation</vt:lpstr>
      <vt:lpstr>PowerPoint Presentation</vt:lpstr>
      <vt:lpstr>PowerPoint Presentation</vt:lpstr>
      <vt:lpstr>PowerPoint Presentation</vt:lpstr>
      <vt:lpstr>ข้อมูลที่ใช้จัดทำรายงานการเงินรวม</vt:lpstr>
    </vt:vector>
  </TitlesOfParts>
  <Company>กรมบัญชีกลาง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โครงการประชุมชี้แจงร่างมาตรฐานการบัญชภาครัฐ</dc:title>
  <dc:creator>กุลลัดดา เยาวนิตย์</dc:creator>
  <cp:lastModifiedBy>Gadsinee Phuanghong</cp:lastModifiedBy>
  <cp:revision>573</cp:revision>
  <cp:lastPrinted>2018-10-29T10:21:27Z</cp:lastPrinted>
  <dcterms:created xsi:type="dcterms:W3CDTF">2016-02-05T03:16:28Z</dcterms:created>
  <dcterms:modified xsi:type="dcterms:W3CDTF">2019-06-19T16:27:53Z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0x0101005815EC37589E894EAEE92AA067771C35</vt:lpwstr>
  </property>
  <property fmtid="{D5CDD505-2E9C-101B-9397-08002B2CF9AE}" pid="3" name="_dlc_DocIdItemGuid">
    <vt:lpwstr>b79b8080-b469-45fc-bc2d-25e49fffc881</vt:lpwstr>
  </property>
</Properties>
</file>