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4A789-CB99-4F3B-A7F4-FDB646286E63}" type="datetimeFigureOut">
              <a:rPr lang="th-TH" smtClean="0"/>
              <a:t>17/07/61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087F7-81D9-4920-B9E7-1A794C55DA7A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738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218563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24A2-5EF3-4F4C-BD25-461C160AA051}" type="datetimeFigureOut">
              <a:rPr lang="th-TH" smtClean="0"/>
              <a:t>17/07/61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C86A-D721-413F-9D24-C5818B83469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24A2-5EF3-4F4C-BD25-461C160AA051}" type="datetimeFigureOut">
              <a:rPr lang="th-TH" smtClean="0"/>
              <a:t>17/07/61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C86A-D721-413F-9D24-C5818B83469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24A2-5EF3-4F4C-BD25-461C160AA051}" type="datetimeFigureOut">
              <a:rPr lang="th-TH" smtClean="0"/>
              <a:t>17/07/61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C86A-D721-413F-9D24-C5818B83469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 flipH="1">
            <a:off x="3582601" y="2067600"/>
            <a:ext cx="5561401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4021" tIns="94021" rIns="94021" bIns="94021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31" y="3766002"/>
            <a:ext cx="7370400" cy="3092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lIns="94021" tIns="94021" rIns="94021" bIns="94021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203226" y="275000"/>
            <a:ext cx="87375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4021" tIns="94021" rIns="94021" bIns="94021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819151" y="1127467"/>
            <a:ext cx="3709200" cy="1844000"/>
          </a:xfrm>
          <a:prstGeom prst="rect">
            <a:avLst/>
          </a:prstGeom>
        </p:spPr>
        <p:txBody>
          <a:bodyPr lIns="94021" tIns="94021" rIns="94021" bIns="94021" anchor="t" anchorCtr="0"/>
          <a:lstStyle>
            <a:lvl1pPr lvl="0">
              <a:spcBef>
                <a:spcPts val="0"/>
              </a:spcBef>
              <a:buSzPct val="100000"/>
              <a:defRPr sz="3100"/>
            </a:lvl1pPr>
            <a:lvl2pPr lvl="1">
              <a:spcBef>
                <a:spcPts val="0"/>
              </a:spcBef>
              <a:buSzPct val="100000"/>
              <a:defRPr sz="3100"/>
            </a:lvl2pPr>
            <a:lvl3pPr lvl="2">
              <a:spcBef>
                <a:spcPts val="0"/>
              </a:spcBef>
              <a:buSzPct val="100000"/>
              <a:defRPr sz="3100"/>
            </a:lvl3pPr>
            <a:lvl4pPr lvl="3">
              <a:spcBef>
                <a:spcPts val="0"/>
              </a:spcBef>
              <a:buSzPct val="100000"/>
              <a:defRPr sz="3100"/>
            </a:lvl4pPr>
            <a:lvl5pPr lvl="4">
              <a:spcBef>
                <a:spcPts val="0"/>
              </a:spcBef>
              <a:buSzPct val="100000"/>
              <a:defRPr sz="3100"/>
            </a:lvl5pPr>
            <a:lvl6pPr lvl="5">
              <a:spcBef>
                <a:spcPts val="0"/>
              </a:spcBef>
              <a:buSzPct val="100000"/>
              <a:defRPr sz="3100"/>
            </a:lvl6pPr>
            <a:lvl7pPr lvl="6">
              <a:spcBef>
                <a:spcPts val="0"/>
              </a:spcBef>
              <a:buSzPct val="100000"/>
              <a:defRPr sz="3100"/>
            </a:lvl7pPr>
            <a:lvl8pPr lvl="7">
              <a:spcBef>
                <a:spcPts val="0"/>
              </a:spcBef>
              <a:buSzPct val="100000"/>
              <a:defRPr sz="3100"/>
            </a:lvl8pPr>
            <a:lvl9pPr lvl="8">
              <a:spcBef>
                <a:spcPts val="0"/>
              </a:spcBef>
              <a:buSzPct val="100000"/>
              <a:defRPr sz="31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830701" y="3092068"/>
            <a:ext cx="3709200" cy="2826400"/>
          </a:xfrm>
          <a:prstGeom prst="rect">
            <a:avLst/>
          </a:prstGeom>
        </p:spPr>
        <p:txBody>
          <a:bodyPr lIns="94021" tIns="94021" rIns="94021" bIns="94021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390734" y="6058224"/>
            <a:ext cx="548700" cy="524800"/>
          </a:xfrm>
          <a:prstGeom prst="rect">
            <a:avLst/>
          </a:prstGeom>
        </p:spPr>
        <p:txBody>
          <a:bodyPr lIns="94021" tIns="94021" rIns="94021" bIns="94021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24A2-5EF3-4F4C-BD25-461C160AA051}" type="datetimeFigureOut">
              <a:rPr lang="th-TH" smtClean="0"/>
              <a:t>17/07/61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C86A-D721-413F-9D24-C5818B83469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24A2-5EF3-4F4C-BD25-461C160AA051}" type="datetimeFigureOut">
              <a:rPr lang="th-TH" smtClean="0"/>
              <a:t>17/07/61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C86A-D721-413F-9D24-C5818B83469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24A2-5EF3-4F4C-BD25-461C160AA051}" type="datetimeFigureOut">
              <a:rPr lang="th-TH" smtClean="0"/>
              <a:t>17/07/61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C86A-D721-413F-9D24-C5818B83469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24A2-5EF3-4F4C-BD25-461C160AA051}" type="datetimeFigureOut">
              <a:rPr lang="th-TH" smtClean="0"/>
              <a:t>17/07/61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C86A-D721-413F-9D24-C5818B83469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24A2-5EF3-4F4C-BD25-461C160AA051}" type="datetimeFigureOut">
              <a:rPr lang="th-TH" smtClean="0"/>
              <a:t>17/07/61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C86A-D721-413F-9D24-C5818B83469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24A2-5EF3-4F4C-BD25-461C160AA051}" type="datetimeFigureOut">
              <a:rPr lang="th-TH" smtClean="0"/>
              <a:t>17/07/61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C86A-D721-413F-9D24-C5818B83469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24A2-5EF3-4F4C-BD25-461C160AA051}" type="datetimeFigureOut">
              <a:rPr lang="th-TH" smtClean="0"/>
              <a:t>17/07/61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C86A-D721-413F-9D24-C5818B83469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24A2-5EF3-4F4C-BD25-461C160AA051}" type="datetimeFigureOut">
              <a:rPr lang="th-TH" smtClean="0"/>
              <a:t>17/07/61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C86A-D721-413F-9D24-C5818B83469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924A2-5EF3-4F4C-BD25-461C160AA051}" type="datetimeFigureOut">
              <a:rPr lang="th-TH" smtClean="0"/>
              <a:t>17/07/61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BC86A-D721-413F-9D24-C5818B83469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4911964" y="2026120"/>
            <a:ext cx="1006078" cy="1089917"/>
          </a:xfrm>
          <a:custGeom>
            <a:avLst/>
            <a:gdLst>
              <a:gd name="connsiteX0" fmla="*/ 0 w 1089917"/>
              <a:gd name="connsiteY0" fmla="*/ 0 h 1089917"/>
              <a:gd name="connsiteX1" fmla="*/ 1089917 w 1089917"/>
              <a:gd name="connsiteY1" fmla="*/ 0 h 1089917"/>
              <a:gd name="connsiteX2" fmla="*/ 1089917 w 1089917"/>
              <a:gd name="connsiteY2" fmla="*/ 1089917 h 1089917"/>
              <a:gd name="connsiteX3" fmla="*/ 0 w 1089917"/>
              <a:gd name="connsiteY3" fmla="*/ 1089917 h 1089917"/>
              <a:gd name="connsiteX4" fmla="*/ 0 w 1089917"/>
              <a:gd name="connsiteY4" fmla="*/ 0 h 1089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9917" h="1089917">
                <a:moveTo>
                  <a:pt x="0" y="0"/>
                </a:moveTo>
                <a:lnTo>
                  <a:pt x="1089917" y="0"/>
                </a:lnTo>
                <a:lnTo>
                  <a:pt x="1089917" y="1089917"/>
                </a:lnTo>
                <a:lnTo>
                  <a:pt x="0" y="108991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734" tIns="36734" rIns="36734" bIns="36734" numCol="1" spcCol="1113" anchor="ctr" anchorCtr="0">
            <a:noAutofit/>
          </a:bodyPr>
          <a:lstStyle/>
          <a:p>
            <a:pPr algn="ctr" defTabSz="128569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h-TH" sz="2900" dirty="0"/>
          </a:p>
        </p:txBody>
      </p:sp>
      <p:sp>
        <p:nvSpPr>
          <p:cNvPr id="17" name="Freeform 16"/>
          <p:cNvSpPr/>
          <p:nvPr/>
        </p:nvSpPr>
        <p:spPr>
          <a:xfrm>
            <a:off x="5519825" y="3983422"/>
            <a:ext cx="1006078" cy="1089917"/>
          </a:xfrm>
          <a:custGeom>
            <a:avLst/>
            <a:gdLst>
              <a:gd name="connsiteX0" fmla="*/ 0 w 1089917"/>
              <a:gd name="connsiteY0" fmla="*/ 0 h 1089917"/>
              <a:gd name="connsiteX1" fmla="*/ 1089917 w 1089917"/>
              <a:gd name="connsiteY1" fmla="*/ 0 h 1089917"/>
              <a:gd name="connsiteX2" fmla="*/ 1089917 w 1089917"/>
              <a:gd name="connsiteY2" fmla="*/ 1089917 h 1089917"/>
              <a:gd name="connsiteX3" fmla="*/ 0 w 1089917"/>
              <a:gd name="connsiteY3" fmla="*/ 1089917 h 1089917"/>
              <a:gd name="connsiteX4" fmla="*/ 0 w 1089917"/>
              <a:gd name="connsiteY4" fmla="*/ 0 h 1089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9917" h="1089917">
                <a:moveTo>
                  <a:pt x="0" y="0"/>
                </a:moveTo>
                <a:lnTo>
                  <a:pt x="1089917" y="0"/>
                </a:lnTo>
                <a:lnTo>
                  <a:pt x="1089917" y="1089917"/>
                </a:lnTo>
                <a:lnTo>
                  <a:pt x="0" y="108991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734" tIns="36734" rIns="36734" bIns="36734" numCol="1" spcCol="1113" anchor="ctr" anchorCtr="0">
            <a:noAutofit/>
          </a:bodyPr>
          <a:lstStyle/>
          <a:p>
            <a:pPr algn="ctr" defTabSz="128569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h-TH" sz="2900" dirty="0"/>
          </a:p>
        </p:txBody>
      </p:sp>
      <p:sp>
        <p:nvSpPr>
          <p:cNvPr id="20" name="ตัวยึดหมายเลขภาพนิ่ง 19"/>
          <p:cNvSpPr>
            <a:spLocks noGrp="1"/>
          </p:cNvSpPr>
          <p:nvPr>
            <p:ph type="sldNum" idx="12"/>
          </p:nvPr>
        </p:nvSpPr>
        <p:spPr>
          <a:xfrm>
            <a:off x="8604835" y="6403057"/>
            <a:ext cx="548700" cy="524800"/>
          </a:xfrm>
        </p:spPr>
        <p:txBody>
          <a:bodyPr/>
          <a:lstStyle/>
          <a:p>
            <a:fld id="{00000000-1234-1234-1234-123412341234}" type="slidenum">
              <a:rPr lang="en" sz="900"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1</a:t>
            </a:fld>
            <a:endParaRPr lang="en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ตัวยึดหมายเลขภาพนิ่ง 3"/>
          <p:cNvSpPr txBox="1">
            <a:spLocks/>
          </p:cNvSpPr>
          <p:nvPr/>
        </p:nvSpPr>
        <p:spPr>
          <a:xfrm>
            <a:off x="8390734" y="562553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lIns="94021" tIns="94021" rIns="94021" bIns="94021" anchor="ctr" anchorCtr="0">
            <a:noAutofit/>
          </a:bodyPr>
          <a:lstStyle/>
          <a:p>
            <a:pPr defTabSz="801472">
              <a:defRPr/>
            </a:pPr>
            <a:fld id="{00000000-1234-1234-1234-123412341234}" type="slidenum">
              <a:rPr lang="en"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defTabSz="801472">
                <a:defRPr/>
              </a:pPr>
              <a:t>1</a:t>
            </a:fld>
            <a:endParaRPr lang="en" sz="14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สี่เหลี่ยมผืนผ้ามุมมน 23">
            <a:extLst>
              <a:ext uri="{FF2B5EF4-FFF2-40B4-BE49-F238E27FC236}">
                <a16:creationId xmlns:a16="http://schemas.microsoft.com/office/drawing/2014/main" xmlns="" id="{E6475694-1988-42CA-9518-B0668CBDE6B0}"/>
              </a:ext>
            </a:extLst>
          </p:cNvPr>
          <p:cNvSpPr/>
          <p:nvPr/>
        </p:nvSpPr>
        <p:spPr>
          <a:xfrm>
            <a:off x="827585" y="332797"/>
            <a:ext cx="7488832" cy="432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14239">
              <a:defRPr/>
            </a:pPr>
            <a:r>
              <a:rPr lang="th-TH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มาตรการ/ระยะเวลาดำเนินการ </a:t>
            </a:r>
            <a:r>
              <a:rPr lang="en-GB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(Solutions/Timeline)</a:t>
            </a:r>
            <a:endParaRPr lang="th-TH" sz="16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0" name="Table 10">
            <a:extLst>
              <a:ext uri="{FF2B5EF4-FFF2-40B4-BE49-F238E27FC236}">
                <a16:creationId xmlns:a16="http://schemas.microsoft.com/office/drawing/2014/main" xmlns="" id="{82E9AE29-80C1-4C32-8100-A0B9D865E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46467602"/>
              </p:ext>
            </p:extLst>
          </p:nvPr>
        </p:nvGraphicFramePr>
        <p:xfrm>
          <a:off x="228601" y="853169"/>
          <a:ext cx="8591863" cy="2963165"/>
        </p:xfrm>
        <a:graphic>
          <a:graphicData uri="http://schemas.openxmlformats.org/drawingml/2006/table">
            <a:tbl>
              <a:tblPr firstRow="1" bandRow="1"/>
              <a:tblGrid>
                <a:gridCol w="30472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02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74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74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743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74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0743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07438"/>
                <a:gridCol w="507438"/>
                <a:gridCol w="507438"/>
                <a:gridCol w="507438"/>
                <a:gridCol w="507438"/>
              </a:tblGrid>
              <a:tr h="64434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16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มาตรการเร่งด่วน</a:t>
                      </a:r>
                      <a:endParaRPr lang="th-TH" sz="16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พ.ย. 60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พ.ย. 60 </a:t>
                      </a:r>
                      <a:endParaRPr kumimoji="0" lang="th-TH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ธ.ค. 60 </a:t>
                      </a:r>
                      <a:endParaRPr kumimoji="0" lang="th-TH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ม.ค. 6</a:t>
                      </a:r>
                      <a:r>
                        <a:rPr kumimoji="0" lang="en-US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kumimoji="0" lang="th-TH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ก.พ. 6</a:t>
                      </a:r>
                      <a:r>
                        <a:rPr kumimoji="0" lang="en-US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kumimoji="0" lang="th-TH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มี.ค. 6</a:t>
                      </a:r>
                      <a:r>
                        <a:rPr kumimoji="0" lang="en-US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kumimoji="0" lang="th-TH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เม.ย. 6</a:t>
                      </a:r>
                      <a:r>
                        <a:rPr kumimoji="0" lang="en-US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kumimoji="0" lang="th-TH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พ.ค. 6</a:t>
                      </a:r>
                      <a:r>
                        <a:rPr kumimoji="0" lang="en-US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มิ.ย. 6</a:t>
                      </a:r>
                      <a:r>
                        <a:rPr kumimoji="0" lang="en-US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ก.ค. 6</a:t>
                      </a:r>
                      <a:r>
                        <a:rPr kumimoji="0" lang="en-US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ส.ค. 6</a:t>
                      </a:r>
                      <a:r>
                        <a:rPr kumimoji="0" lang="en-US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ก.ย. 6</a:t>
                      </a:r>
                      <a:r>
                        <a:rPr kumimoji="0" lang="en-US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kumimoji="0" lang="th-TH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4953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</a:t>
                      </a:r>
                      <a:r>
                        <a:rPr lang="th-TH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การบริการข้อมูลที่ดินในเว็บไซต์และ</a:t>
                      </a:r>
                      <a:r>
                        <a:rPr lang="th-TH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baseline="0" dirty="0" err="1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LandsMaps</a:t>
                      </a:r>
                      <a:r>
                        <a:rPr lang="th-TH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โดยไม่ต้องระบุข้อมูลเลขที่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โฉนดที่ดิน</a:t>
                      </a:r>
                      <a:endParaRPr lang="th-TH" sz="1300" dirty="0" smtClean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1438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th-TH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ลดระยะเวลาดำเนินการรังวัดเฉลี่ยให้</a:t>
                      </a:r>
                      <a:r>
                        <a:rPr lang="th-TH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</a:t>
                      </a:r>
                      <a:r>
                        <a:rPr lang="th-TH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ม่เกิน  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60 วัน 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</a:tr>
              <a:tr h="471438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77800" algn="l"/>
                        </a:tabLst>
                        <a:defRPr/>
                      </a:pPr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th-TH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r>
                        <a:rPr lang="en-US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แก้ไขปรับปรุงกฎหมายและระเบียบ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77800" algn="l"/>
                        </a:tabLst>
                        <a:defRPr/>
                      </a:pPr>
                      <a:r>
                        <a:rPr lang="th-TH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ที่เกี่ยวข้อง</a:t>
                      </a:r>
                      <a:endParaRPr lang="en-US" sz="1300" dirty="0" smtClean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1438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77800" algn="l"/>
                        </a:tabLst>
                        <a:defRPr/>
                      </a:pPr>
                      <a:r>
                        <a:rPr lang="th-TH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r>
                        <a:rPr lang="th-TH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การประชาสัมพันธ์สร้างความรู้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77800" algn="l"/>
                        </a:tabLst>
                        <a:defRPr/>
                      </a:pPr>
                      <a:r>
                        <a:rPr lang="th-TH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และการจัดอบรม</a:t>
                      </a:r>
                      <a:endParaRPr lang="th-TH" sz="1300" kern="1200" spc="0" baseline="0" dirty="0" smtClean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6EEE2AE9-05ED-4035-B686-E29B142A2F7D}"/>
              </a:ext>
            </a:extLst>
          </p:cNvPr>
          <p:cNvSpPr txBox="1"/>
          <p:nvPr/>
        </p:nvSpPr>
        <p:spPr>
          <a:xfrm>
            <a:off x="3275856" y="861183"/>
            <a:ext cx="5544616" cy="276983"/>
          </a:xfrm>
          <a:prstGeom prst="rect">
            <a:avLst/>
          </a:prstGeom>
          <a:solidFill>
            <a:srgbClr val="4472C4">
              <a:lumMod val="50000"/>
            </a:srgbClr>
          </a:solidFill>
          <a:ln>
            <a:solidFill>
              <a:sysClr val="windowText" lastClr="000000"/>
            </a:solidFill>
          </a:ln>
        </p:spPr>
        <p:txBody>
          <a:bodyPr wrap="square" lIns="91424" tIns="45712" rIns="91424" bIns="45712" rtlCol="0">
            <a:spAutoFit/>
          </a:bodyPr>
          <a:lstStyle/>
          <a:p>
            <a:pPr algn="ctr" defTabSz="914239">
              <a:defRPr/>
            </a:pPr>
            <a:r>
              <a:rPr lang="th-TH" sz="1200" b="1" dirty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ระยะเวลาดำเนินการ</a:t>
            </a:r>
          </a:p>
        </p:txBody>
      </p:sp>
      <p:graphicFrame>
        <p:nvGraphicFramePr>
          <p:cNvPr id="32" name="Table 16">
            <a:extLst>
              <a:ext uri="{FF2B5EF4-FFF2-40B4-BE49-F238E27FC236}">
                <a16:creationId xmlns:a16="http://schemas.microsoft.com/office/drawing/2014/main" xmlns="" id="{82E9AE29-80C1-4C32-8100-A0B9D865E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93748883"/>
              </p:ext>
            </p:extLst>
          </p:nvPr>
        </p:nvGraphicFramePr>
        <p:xfrm>
          <a:off x="228601" y="3628363"/>
          <a:ext cx="8629679" cy="2580040"/>
        </p:xfrm>
        <a:graphic>
          <a:graphicData uri="http://schemas.openxmlformats.org/drawingml/2006/table">
            <a:tbl>
              <a:tblPr firstRow="1" bandRow="1"/>
              <a:tblGrid>
                <a:gridCol w="4914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85883"/>
              </a:tblGrid>
              <a:tr h="59801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16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มาตรการระยะยาว</a:t>
                      </a:r>
                      <a:endParaRPr lang="th-TH" sz="16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2560</a:t>
                      </a:r>
                      <a:endParaRPr lang="th-TH" sz="11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2561</a:t>
                      </a:r>
                      <a:endParaRPr lang="th-TH" sz="11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2562</a:t>
                      </a:r>
                      <a:endParaRPr lang="th-TH" sz="11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th-TH" sz="11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2563</a:t>
                      </a:r>
                      <a:endParaRPr lang="th-TH" sz="11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2564-2571</a:t>
                      </a:r>
                      <a:endParaRPr lang="th-TH" sz="11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0245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lang="th-TH" sz="1300" dirty="0" smtClean="0">
                          <a:solidFill>
                            <a:srgbClr val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การเตรียมความพร้อมด้านเครื่องมืออุปกรณ์รังวัด</a:t>
                      </a:r>
                      <a:r>
                        <a:rPr lang="th-TH" sz="1300" baseline="0" dirty="0" smtClean="0">
                          <a:solidFill>
                            <a:srgbClr val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n-US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RTK GNSS Network</a:t>
                      </a:r>
                      <a:r>
                        <a:rPr lang="th-TH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th-TH" sz="1300" kern="1200" spc="0" baseline="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0245">
                <a:tc>
                  <a:txBody>
                    <a:bodyPr/>
                    <a:lstStyle/>
                    <a:p>
                      <a:pPr marL="228600" marR="0" lvl="0" indent="-2286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2. การให้บริการจองคิวรังวัดผ่าน</a:t>
                      </a:r>
                      <a:r>
                        <a:rPr lang="th-TH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 </a:t>
                      </a:r>
                      <a:r>
                        <a:rPr lang="en-US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Internet</a:t>
                      </a:r>
                      <a:endParaRPr lang="th-TH" sz="1300" dirty="0" smtClean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  <a:sym typeface="Wingdings 2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0245">
                <a:tc>
                  <a:txBody>
                    <a:bodyPr/>
                    <a:lstStyle/>
                    <a:p>
                      <a:pPr marL="228600" marR="0" lvl="0" indent="-2286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3. การให้บริการทำนิติกรรมต่างสำนักงานที่ดินด้วยระบบอิเล็กทรอนิกส์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47143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 การรังวัดเฉพาะรายจัดทำรูปแปลงที่ดินทั่วประเทศด้วยระบบ</a:t>
                      </a:r>
                      <a:r>
                        <a:rPr lang="th-TH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</a:t>
                      </a:r>
                      <a:r>
                        <a:rPr lang="en-US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RTK GNSS Network</a:t>
                      </a:r>
                      <a:endParaRPr lang="th-TH" sz="1300" dirty="0" smtClean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th-TH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th-TH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th-TH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th-TH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024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5.</a:t>
                      </a:r>
                      <a:r>
                        <a:rPr lang="en-US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 </a:t>
                      </a:r>
                      <a:r>
                        <a:rPr lang="th-TH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การเดินสำรวจจัดทำรูปแปลงที่ดินด้วยระบบ </a:t>
                      </a:r>
                      <a:r>
                        <a:rPr lang="en-US" sz="13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RTK GNSS Network</a:t>
                      </a:r>
                      <a:endParaRPr lang="th-TH" sz="1300" dirty="0" smtClean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  <a:sym typeface="Wingdings 2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6EEE2AE9-05ED-4035-B686-E29B142A2F7D}"/>
              </a:ext>
            </a:extLst>
          </p:cNvPr>
          <p:cNvSpPr txBox="1"/>
          <p:nvPr/>
        </p:nvSpPr>
        <p:spPr>
          <a:xfrm>
            <a:off x="5121879" y="3636952"/>
            <a:ext cx="3698593" cy="276983"/>
          </a:xfrm>
          <a:prstGeom prst="rect">
            <a:avLst/>
          </a:prstGeom>
          <a:solidFill>
            <a:srgbClr val="4472C4">
              <a:lumMod val="50000"/>
            </a:srgbClr>
          </a:solidFill>
          <a:ln>
            <a:solidFill>
              <a:sysClr val="windowText" lastClr="000000"/>
            </a:solidFill>
          </a:ln>
        </p:spPr>
        <p:txBody>
          <a:bodyPr wrap="square" lIns="91424" tIns="45712" rIns="91424" bIns="45712" rtlCol="0">
            <a:spAutoFit/>
          </a:bodyPr>
          <a:lstStyle/>
          <a:p>
            <a:pPr algn="ctr" defTabSz="914239">
              <a:defRPr/>
            </a:pPr>
            <a:r>
              <a:rPr lang="th-TH" sz="1200" b="1" dirty="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ระยะเวลาดำเนินการ</a:t>
            </a:r>
          </a:p>
        </p:txBody>
      </p:sp>
      <p:cxnSp>
        <p:nvCxnSpPr>
          <p:cNvPr id="34" name="Straight Connector 14">
            <a:extLst>
              <a:ext uri="{FF2B5EF4-FFF2-40B4-BE49-F238E27FC236}">
                <a16:creationId xmlns:a16="http://schemas.microsoft.com/office/drawing/2014/main" xmlns="" id="{9769E9CB-D107-4482-8FD9-9B5DB878AF61}"/>
              </a:ext>
            </a:extLst>
          </p:cNvPr>
          <p:cNvCxnSpPr/>
          <p:nvPr/>
        </p:nvCxnSpPr>
        <p:spPr>
          <a:xfrm flipV="1">
            <a:off x="5132553" y="4388779"/>
            <a:ext cx="1893741" cy="17780"/>
          </a:xfrm>
          <a:prstGeom prst="line">
            <a:avLst/>
          </a:prstGeom>
          <a:noFill/>
          <a:ln w="76200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35" name="Straight Connector 14">
            <a:extLst>
              <a:ext uri="{FF2B5EF4-FFF2-40B4-BE49-F238E27FC236}">
                <a16:creationId xmlns:a16="http://schemas.microsoft.com/office/drawing/2014/main" xmlns="" id="{9769E9CB-D107-4482-8FD9-9B5DB878AF61}"/>
              </a:ext>
            </a:extLst>
          </p:cNvPr>
          <p:cNvCxnSpPr/>
          <p:nvPr/>
        </p:nvCxnSpPr>
        <p:spPr>
          <a:xfrm flipV="1">
            <a:off x="5122869" y="5137028"/>
            <a:ext cx="2462230" cy="7620"/>
          </a:xfrm>
          <a:prstGeom prst="line">
            <a:avLst/>
          </a:prstGeom>
          <a:noFill/>
          <a:ln w="76200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36" name="Straight Connector 14">
            <a:extLst>
              <a:ext uri="{FF2B5EF4-FFF2-40B4-BE49-F238E27FC236}">
                <a16:creationId xmlns:a16="http://schemas.microsoft.com/office/drawing/2014/main" xmlns="" id="{9769E9CB-D107-4482-8FD9-9B5DB878AF61}"/>
              </a:ext>
            </a:extLst>
          </p:cNvPr>
          <p:cNvCxnSpPr/>
          <p:nvPr/>
        </p:nvCxnSpPr>
        <p:spPr>
          <a:xfrm>
            <a:off x="3254790" y="1798553"/>
            <a:ext cx="2031591" cy="1588"/>
          </a:xfrm>
          <a:prstGeom prst="line">
            <a:avLst/>
          </a:prstGeom>
          <a:noFill/>
          <a:ln w="76200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37" name="Straight Connector 14">
            <a:extLst>
              <a:ext uri="{FF2B5EF4-FFF2-40B4-BE49-F238E27FC236}">
                <a16:creationId xmlns:a16="http://schemas.microsoft.com/office/drawing/2014/main" xmlns="" id="{9769E9CB-D107-4482-8FD9-9B5DB878AF61}"/>
              </a:ext>
            </a:extLst>
          </p:cNvPr>
          <p:cNvCxnSpPr/>
          <p:nvPr/>
        </p:nvCxnSpPr>
        <p:spPr>
          <a:xfrm>
            <a:off x="3270877" y="2298619"/>
            <a:ext cx="3015636" cy="1588"/>
          </a:xfrm>
          <a:prstGeom prst="line">
            <a:avLst/>
          </a:prstGeom>
          <a:noFill/>
          <a:ln w="76200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38" name="Straight Connector 14">
            <a:extLst>
              <a:ext uri="{FF2B5EF4-FFF2-40B4-BE49-F238E27FC236}">
                <a16:creationId xmlns:a16="http://schemas.microsoft.com/office/drawing/2014/main" xmlns="" id="{9769E9CB-D107-4482-8FD9-9B5DB878AF61}"/>
              </a:ext>
            </a:extLst>
          </p:cNvPr>
          <p:cNvCxnSpPr/>
          <p:nvPr/>
        </p:nvCxnSpPr>
        <p:spPr>
          <a:xfrm flipV="1">
            <a:off x="3255637" y="2759316"/>
            <a:ext cx="5579784" cy="39370"/>
          </a:xfrm>
          <a:prstGeom prst="line">
            <a:avLst/>
          </a:prstGeom>
          <a:noFill/>
          <a:ln w="76200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39" name="Straight Connector 14">
            <a:extLst>
              <a:ext uri="{FF2B5EF4-FFF2-40B4-BE49-F238E27FC236}">
                <a16:creationId xmlns:a16="http://schemas.microsoft.com/office/drawing/2014/main" xmlns="" id="{9769E9CB-D107-4482-8FD9-9B5DB878AF61}"/>
              </a:ext>
            </a:extLst>
          </p:cNvPr>
          <p:cNvCxnSpPr/>
          <p:nvPr/>
        </p:nvCxnSpPr>
        <p:spPr>
          <a:xfrm>
            <a:off x="5769513" y="4788304"/>
            <a:ext cx="1231380" cy="1588"/>
          </a:xfrm>
          <a:prstGeom prst="line">
            <a:avLst/>
          </a:prstGeom>
          <a:noFill/>
          <a:ln w="76200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40" name="Straight Connector 14">
            <a:extLst>
              <a:ext uri="{FF2B5EF4-FFF2-40B4-BE49-F238E27FC236}">
                <a16:creationId xmlns:a16="http://schemas.microsoft.com/office/drawing/2014/main" xmlns="" id="{9769E9CB-D107-4482-8FD9-9B5DB878AF61}"/>
              </a:ext>
            </a:extLst>
          </p:cNvPr>
          <p:cNvCxnSpPr/>
          <p:nvPr/>
        </p:nvCxnSpPr>
        <p:spPr>
          <a:xfrm>
            <a:off x="6456006" y="5937662"/>
            <a:ext cx="2402274" cy="1588"/>
          </a:xfrm>
          <a:prstGeom prst="line">
            <a:avLst/>
          </a:prstGeom>
          <a:noFill/>
          <a:ln w="76200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41" name="Straight Connector 14">
            <a:extLst>
              <a:ext uri="{FF2B5EF4-FFF2-40B4-BE49-F238E27FC236}">
                <a16:creationId xmlns:a16="http://schemas.microsoft.com/office/drawing/2014/main" xmlns="" id="{9769E9CB-D107-4482-8FD9-9B5DB878AF61}"/>
              </a:ext>
            </a:extLst>
          </p:cNvPr>
          <p:cNvCxnSpPr/>
          <p:nvPr/>
        </p:nvCxnSpPr>
        <p:spPr>
          <a:xfrm>
            <a:off x="5156206" y="5567773"/>
            <a:ext cx="3689375" cy="1588"/>
          </a:xfrm>
          <a:prstGeom prst="line">
            <a:avLst/>
          </a:prstGeom>
          <a:noFill/>
          <a:ln w="76200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42" name="Straight Connector 14">
            <a:extLst>
              <a:ext uri="{FF2B5EF4-FFF2-40B4-BE49-F238E27FC236}">
                <a16:creationId xmlns:a16="http://schemas.microsoft.com/office/drawing/2014/main" xmlns="" id="{9769E9CB-D107-4482-8FD9-9B5DB878AF61}"/>
              </a:ext>
            </a:extLst>
          </p:cNvPr>
          <p:cNvCxnSpPr/>
          <p:nvPr/>
        </p:nvCxnSpPr>
        <p:spPr>
          <a:xfrm flipV="1">
            <a:off x="3267066" y="3242691"/>
            <a:ext cx="5579784" cy="39370"/>
          </a:xfrm>
          <a:prstGeom prst="line">
            <a:avLst/>
          </a:prstGeom>
          <a:noFill/>
          <a:ln w="76200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="" xmlns:p14="http://schemas.microsoft.com/office/powerpoint/2010/main" val="74312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8F54931FFD8A4482D055F97039AA3A" ma:contentTypeVersion="4" ma:contentTypeDescription="Create a new document." ma:contentTypeScope="" ma:versionID="1a2daf79b628f038d1bbe429314b539e">
  <xsd:schema xmlns:xsd="http://www.w3.org/2001/XMLSchema" xmlns:xs="http://www.w3.org/2001/XMLSchema" xmlns:p="http://schemas.microsoft.com/office/2006/metadata/properties" xmlns:ns1="http://schemas.microsoft.com/sharepoint/v3" xmlns:ns2="0f78864d-2b3b-4a7c-85b4-2c7228e06da9" targetNamespace="http://schemas.microsoft.com/office/2006/metadata/properties" ma:root="true" ma:fieldsID="2d9bb8be6bf9b4bdbda0acc6a2f8fd88" ns1:_="" ns2:_="">
    <xsd:import namespace="http://schemas.microsoft.com/sharepoint/v3"/>
    <xsd:import namespace="0f78864d-2b3b-4a7c-85b4-2c7228e06da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78864d-2b3b-4a7c-85b4-2c7228e06da9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0f78864d-2b3b-4a7c-85b4-2c7228e06da9">J2DYDHU5RPXK-948-612</_dlc_DocId>
    <_dlc_DocIdUrl xmlns="0f78864d-2b3b-4a7c-85b4-2c7228e06da9">
      <Url>http://www.dol.go.th/pepc/_layouts/15/DocIdRedir.aspx?ID=J2DYDHU5RPXK-948-612</Url>
      <Description>J2DYDHU5RPXK-948-612</Description>
    </_dlc_DocIdUrl>
  </documentManagement>
</p:properties>
</file>

<file path=customXml/itemProps1.xml><?xml version="1.0" encoding="utf-8"?>
<ds:datastoreItem xmlns:ds="http://schemas.openxmlformats.org/officeDocument/2006/customXml" ds:itemID="{39B0B18A-8CFD-4633-8B34-124152A372DD}"/>
</file>

<file path=customXml/itemProps2.xml><?xml version="1.0" encoding="utf-8"?>
<ds:datastoreItem xmlns:ds="http://schemas.openxmlformats.org/officeDocument/2006/customXml" ds:itemID="{8ACA49D4-4FDC-490E-9B9D-0A3EC7640B1B}"/>
</file>

<file path=customXml/itemProps3.xml><?xml version="1.0" encoding="utf-8"?>
<ds:datastoreItem xmlns:ds="http://schemas.openxmlformats.org/officeDocument/2006/customXml" ds:itemID="{3851F337-D84F-4B5D-A93C-A105D9C6DAEF}"/>
</file>

<file path=customXml/itemProps4.xml><?xml version="1.0" encoding="utf-8"?>
<ds:datastoreItem xmlns:ds="http://schemas.openxmlformats.org/officeDocument/2006/customXml" ds:itemID="{EAD90B79-0814-4968-A9FC-143D6669A2D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นำเสนอทางหน้าจอ (4:3)</PresentationFormat>
  <Paragraphs>38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SPL01</dc:creator>
  <cp:lastModifiedBy>SPL01</cp:lastModifiedBy>
  <cp:revision>1</cp:revision>
  <dcterms:created xsi:type="dcterms:W3CDTF">2018-07-17T03:57:06Z</dcterms:created>
  <dcterms:modified xsi:type="dcterms:W3CDTF">2018-07-17T03:57:47Z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0x010100AF8F54931FFD8A4482D055F97039AA3A</vt:lpwstr>
  </property>
  <property fmtid="{D5CDD505-2E9C-101B-9397-08002B2CF9AE}" pid="3" name="_dlc_DocIdItemGuid">
    <vt:lpwstr>b3221896-0c23-4b93-a84a-ffcc91e1352a</vt:lpwstr>
  </property>
</Properties>
</file>